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732" r:id="rId5"/>
  </p:sldMasterIdLst>
  <p:notesMasterIdLst>
    <p:notesMasterId r:id="rId19"/>
  </p:notesMasterIdLst>
  <p:handoutMasterIdLst>
    <p:handoutMasterId r:id="rId20"/>
  </p:handoutMasterIdLst>
  <p:sldIdLst>
    <p:sldId id="256" r:id="rId6"/>
    <p:sldId id="536" r:id="rId7"/>
    <p:sldId id="538" r:id="rId8"/>
    <p:sldId id="539" r:id="rId9"/>
    <p:sldId id="537" r:id="rId10"/>
    <p:sldId id="534" r:id="rId11"/>
    <p:sldId id="540" r:id="rId12"/>
    <p:sldId id="529" r:id="rId13"/>
    <p:sldId id="322" r:id="rId14"/>
    <p:sldId id="543" r:id="rId15"/>
    <p:sldId id="541" r:id="rId16"/>
    <p:sldId id="542" r:id="rId17"/>
    <p:sldId id="535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4229">
          <p15:clr>
            <a:srgbClr val="A4A3A4"/>
          </p15:clr>
        </p15:guide>
        <p15:guide id="3" orient="horz" pos="182">
          <p15:clr>
            <a:srgbClr val="A4A3A4"/>
          </p15:clr>
        </p15:guide>
        <p15:guide id="4" orient="horz" pos="3958">
          <p15:clr>
            <a:srgbClr val="A4A3A4"/>
          </p15:clr>
        </p15:guide>
        <p15:guide id="5" orient="horz" pos="91">
          <p15:clr>
            <a:srgbClr val="A4A3A4"/>
          </p15:clr>
        </p15:guide>
        <p15:guide id="6" orient="horz" pos="272">
          <p15:clr>
            <a:srgbClr val="A4A3A4"/>
          </p15:clr>
        </p15:guide>
        <p15:guide id="7" orient="horz" pos="4137">
          <p15:clr>
            <a:srgbClr val="A4A3A4"/>
          </p15:clr>
        </p15:guide>
        <p15:guide id="8" orient="horz" pos="4047">
          <p15:clr>
            <a:srgbClr val="A4A3A4"/>
          </p15:clr>
        </p15:guide>
        <p15:guide id="9" orient="horz" pos="364">
          <p15:clr>
            <a:srgbClr val="A4A3A4"/>
          </p15:clr>
        </p15:guide>
        <p15:guide id="10" orient="horz" pos="454">
          <p15:clr>
            <a:srgbClr val="A4A3A4"/>
          </p15:clr>
        </p15:guide>
        <p15:guide id="11" orient="horz" pos="3866">
          <p15:clr>
            <a:srgbClr val="A4A3A4"/>
          </p15:clr>
        </p15:guide>
        <p15:guide id="12" orient="horz" pos="3775">
          <p15:clr>
            <a:srgbClr val="A4A3A4"/>
          </p15:clr>
        </p15:guide>
        <p15:guide id="13" orient="horz" pos="546">
          <p15:clr>
            <a:srgbClr val="A4A3A4"/>
          </p15:clr>
        </p15:guide>
        <p15:guide id="14" orient="horz" pos="637">
          <p15:clr>
            <a:srgbClr val="A4A3A4"/>
          </p15:clr>
        </p15:guide>
        <p15:guide id="15" orient="horz" pos="727">
          <p15:clr>
            <a:srgbClr val="A4A3A4"/>
          </p15:clr>
        </p15:guide>
        <p15:guide id="16" orient="horz" pos="818">
          <p15:clr>
            <a:srgbClr val="A4A3A4"/>
          </p15:clr>
        </p15:guide>
        <p15:guide id="17" orient="horz" pos="908">
          <p15:clr>
            <a:srgbClr val="A4A3A4"/>
          </p15:clr>
        </p15:guide>
        <p15:guide id="18" orient="horz" pos="998">
          <p15:clr>
            <a:srgbClr val="A4A3A4"/>
          </p15:clr>
        </p15:guide>
        <p15:guide id="19" orient="horz" pos="1089">
          <p15:clr>
            <a:srgbClr val="A4A3A4"/>
          </p15:clr>
        </p15:guide>
        <p15:guide id="20" orient="horz" pos="1181">
          <p15:clr>
            <a:srgbClr val="A4A3A4"/>
          </p15:clr>
        </p15:guide>
        <p15:guide id="21" orient="horz" pos="1272">
          <p15:clr>
            <a:srgbClr val="A4A3A4"/>
          </p15:clr>
        </p15:guide>
        <p15:guide id="22" orient="horz" pos="1362">
          <p15:clr>
            <a:srgbClr val="A4A3A4"/>
          </p15:clr>
        </p15:guide>
        <p15:guide id="23" orient="horz" pos="1452">
          <p15:clr>
            <a:srgbClr val="A4A3A4"/>
          </p15:clr>
        </p15:guide>
        <p15:guide id="24" orient="horz" pos="1542">
          <p15:clr>
            <a:srgbClr val="A4A3A4"/>
          </p15:clr>
        </p15:guide>
        <p15:guide id="25" orient="horz" pos="1633">
          <p15:clr>
            <a:srgbClr val="A4A3A4"/>
          </p15:clr>
        </p15:guide>
        <p15:guide id="26" orient="horz" pos="3685">
          <p15:clr>
            <a:srgbClr val="A4A3A4"/>
          </p15:clr>
        </p15:guide>
        <p15:guide id="27" orient="horz" pos="3594">
          <p15:clr>
            <a:srgbClr val="A4A3A4"/>
          </p15:clr>
        </p15:guide>
        <p15:guide id="28" orient="horz" pos="3502">
          <p15:clr>
            <a:srgbClr val="A4A3A4"/>
          </p15:clr>
        </p15:guide>
        <p15:guide id="29" orient="horz" pos="3412">
          <p15:clr>
            <a:srgbClr val="A4A3A4"/>
          </p15:clr>
        </p15:guide>
        <p15:guide id="30" pos="2880">
          <p15:clr>
            <a:srgbClr val="A4A3A4"/>
          </p15:clr>
        </p15:guide>
        <p15:guide id="31" pos="181">
          <p15:clr>
            <a:srgbClr val="A4A3A4"/>
          </p15:clr>
        </p15:guide>
        <p15:guide id="32" pos="274">
          <p15:clr>
            <a:srgbClr val="A4A3A4"/>
          </p15:clr>
        </p15:guide>
        <p15:guide id="33" pos="363">
          <p15:clr>
            <a:srgbClr val="A4A3A4"/>
          </p15:clr>
        </p15:guide>
        <p15:guide id="34" pos="90">
          <p15:clr>
            <a:srgbClr val="A4A3A4"/>
          </p15:clr>
        </p15:guide>
        <p15:guide id="35" pos="5670">
          <p15:clr>
            <a:srgbClr val="A4A3A4"/>
          </p15:clr>
        </p15:guide>
        <p15:guide id="36" pos="5579">
          <p15:clr>
            <a:srgbClr val="A4A3A4"/>
          </p15:clr>
        </p15:guide>
        <p15:guide id="37" pos="2835">
          <p15:clr>
            <a:srgbClr val="A4A3A4"/>
          </p15:clr>
        </p15:guide>
        <p15:guide id="38" pos="2926">
          <p15:clr>
            <a:srgbClr val="A4A3A4"/>
          </p15:clr>
        </p15:guide>
        <p15:guide id="39" pos="5398">
          <p15:clr>
            <a:srgbClr val="A4A3A4"/>
          </p15:clr>
        </p15:guide>
        <p15:guide id="40" pos="5488">
          <p15:clr>
            <a:srgbClr val="A4A3A4"/>
          </p15:clr>
        </p15:guide>
        <p15:guide id="41" pos="453">
          <p15:clr>
            <a:srgbClr val="A4A3A4"/>
          </p15:clr>
        </p15:guide>
        <p15:guide id="42" pos="5307">
          <p15:clr>
            <a:srgbClr val="A4A3A4"/>
          </p15:clr>
        </p15:guide>
        <p15:guide id="43" pos="1887">
          <p15:clr>
            <a:srgbClr val="A4A3A4"/>
          </p15:clr>
        </p15:guide>
        <p15:guide id="44" pos="1977">
          <p15:clr>
            <a:srgbClr val="A4A3A4"/>
          </p15:clr>
        </p15:guide>
        <p15:guide id="45" pos="3782">
          <p15:clr>
            <a:srgbClr val="A4A3A4"/>
          </p15:clr>
        </p15:guide>
        <p15:guide id="46" pos="3874">
          <p15:clr>
            <a:srgbClr val="A4A3A4"/>
          </p15:clr>
        </p15:guide>
        <p15:guide id="47" pos="2069">
          <p15:clr>
            <a:srgbClr val="A4A3A4"/>
          </p15:clr>
        </p15:guide>
        <p15:guide id="48" pos="3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88C5E3"/>
    <a:srgbClr val="4FB3CF"/>
    <a:srgbClr val="FBB040"/>
    <a:srgbClr val="FDD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72139"/>
  </p:normalViewPr>
  <p:slideViewPr>
    <p:cSldViewPr snapToGrid="0">
      <p:cViewPr varScale="1">
        <p:scale>
          <a:sx n="81" d="100"/>
          <a:sy n="81" d="100"/>
        </p:scale>
        <p:origin x="1880" y="176"/>
      </p:cViewPr>
      <p:guideLst>
        <p:guide orient="horz" pos="2161"/>
        <p:guide orient="horz" pos="4229"/>
        <p:guide orient="horz" pos="182"/>
        <p:guide orient="horz" pos="3958"/>
        <p:guide orient="horz" pos="91"/>
        <p:guide orient="horz" pos="272"/>
        <p:guide orient="horz" pos="4137"/>
        <p:guide orient="horz" pos="4047"/>
        <p:guide orient="horz" pos="364"/>
        <p:guide orient="horz" pos="454"/>
        <p:guide orient="horz" pos="3866"/>
        <p:guide orient="horz" pos="3775"/>
        <p:guide orient="horz" pos="546"/>
        <p:guide orient="horz" pos="637"/>
        <p:guide orient="horz" pos="727"/>
        <p:guide orient="horz" pos="818"/>
        <p:guide orient="horz" pos="908"/>
        <p:guide orient="horz" pos="998"/>
        <p:guide orient="horz" pos="1089"/>
        <p:guide orient="horz" pos="1181"/>
        <p:guide orient="horz" pos="1272"/>
        <p:guide orient="horz" pos="1362"/>
        <p:guide orient="horz" pos="1452"/>
        <p:guide orient="horz" pos="1542"/>
        <p:guide orient="horz" pos="1633"/>
        <p:guide orient="horz" pos="3685"/>
        <p:guide orient="horz" pos="3594"/>
        <p:guide orient="horz" pos="3502"/>
        <p:guide orient="horz" pos="3412"/>
        <p:guide pos="2880"/>
        <p:guide pos="181"/>
        <p:guide pos="274"/>
        <p:guide pos="363"/>
        <p:guide pos="90"/>
        <p:guide pos="5670"/>
        <p:guide pos="5579"/>
        <p:guide pos="2835"/>
        <p:guide pos="2926"/>
        <p:guide pos="5398"/>
        <p:guide pos="5488"/>
        <p:guide pos="453"/>
        <p:guide pos="5307"/>
        <p:guide pos="1887"/>
        <p:guide pos="1977"/>
        <p:guide pos="3782"/>
        <p:guide pos="3874"/>
        <p:guide pos="2069"/>
        <p:guide pos="36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3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13719-9F5E-4B85-A78F-3C278C353A0A}" type="datetimeFigureOut">
              <a:rPr lang="nl-NL" smtClean="0"/>
              <a:pPr/>
              <a:t>13-06-18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F003-FF96-4FFF-B179-3F49A694194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38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8AE1-1792-42F7-8388-41230FC629A7}" type="datetimeFigureOut">
              <a:rPr lang="nl-NL" smtClean="0"/>
              <a:pPr/>
              <a:t>13-06-18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A07B9-C6B0-4601-82BC-9FBC743D722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91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81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57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cards may provide personal identification, authentication, data storage, and application processing.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Synonyms: </a:t>
            </a:r>
            <a:r>
              <a:rPr lang="en-US" sz="1200" dirty="0"/>
              <a:t>Smartcard / chipcard /  integrated circuit card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Contactless/contact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38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A07B9-C6B0-4601-82BC-9FBC743D722E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4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Autonomous</a:t>
            </a:r>
            <a:r>
              <a:rPr lang="en-US" baseline="0" dirty="0"/>
              <a:t> system: </a:t>
            </a:r>
            <a:r>
              <a:rPr lang="en-US" dirty="0"/>
              <a:t>Separate applets from operator profiles; ownership of secure security domain,</a:t>
            </a:r>
            <a:r>
              <a:rPr lang="en-US" baseline="0" dirty="0"/>
              <a:t> </a:t>
            </a:r>
            <a:r>
              <a:rPr lang="en-US" dirty="0"/>
              <a:t>by strictly separating the operator profiles from the applets, we create by design a tapered ability to manage and deploy (and procure) these functionalities separately: one via the E-SIM deployment platform (SM-DP and LDP interactions) and a TSM for the management of applets.</a:t>
            </a:r>
          </a:p>
          <a:p>
            <a:r>
              <a:rPr lang="en-US" dirty="0"/>
              <a:t>2) separately and independently from profiles</a:t>
            </a:r>
          </a:p>
          <a:p>
            <a:r>
              <a:rPr lang="en-US" dirty="0"/>
              <a:t>4) No one side fits all solution: they still may be a need for a plastic card. Using the E-SIM for campus card has advantages over using separate plastic cards: non-technical: easier for the person (</a:t>
            </a:r>
          </a:p>
          <a:p>
            <a:r>
              <a:rPr lang="en-US" dirty="0"/>
              <a:t>technical:  management of user accounts, immediate activation of changes (with current smartcards only some of the readers have the ability to update cards)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true merit lies in realizing a common future-proof architecture for a hardware-based isolated environment that can be used in various devices (including plastic cards) and allows building a common and tamper-resistant security solution that can be audited.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22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84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operators to place SIM profiles on the institution’s campus 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96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023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A07B9-C6B0-4601-82BC-9FBC743D722E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47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_surfnet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75" y="5557477"/>
            <a:ext cx="8856000" cy="115195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 userDrawn="1">
            <p:ph type="pic" sz="quarter" idx="11"/>
          </p:nvPr>
        </p:nvSpPr>
        <p:spPr>
          <a:xfrm>
            <a:off x="142875" y="144001"/>
            <a:ext cx="8858250" cy="5272549"/>
          </a:xfrm>
          <a:prstGeom prst="roundRect">
            <a:avLst>
              <a:gd name="adj" fmla="val 2730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1080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1080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0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02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464"/>
            <a:ext cx="8856000" cy="5992811"/>
          </a:xfrm>
          <a:prstGeom prst="roundRect">
            <a:avLst>
              <a:gd name="adj" fmla="val 2349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287338" y="285222"/>
            <a:ext cx="8569325" cy="570759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0" name="Groeperen 9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1" name="Rechthoek 10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9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463"/>
            <a:ext cx="8856000" cy="6569075"/>
          </a:xfrm>
          <a:prstGeom prst="roundRect">
            <a:avLst>
              <a:gd name="adj" fmla="val 216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7339" y="288000"/>
            <a:ext cx="8569324" cy="6279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1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3"/>
            <a:ext cx="8856000" cy="6569075"/>
          </a:xfrm>
          <a:prstGeom prst="roundRect">
            <a:avLst>
              <a:gd name="adj" fmla="val 2163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4750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41449"/>
            <a:ext cx="8856000" cy="469582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4213226" cy="4408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645024" y="1584325"/>
            <a:ext cx="4210975" cy="4408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584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41449"/>
            <a:ext cx="8856000" cy="469582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7337" y="1584325"/>
            <a:ext cx="4213225" cy="4408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5025" y="1584324"/>
            <a:ext cx="4211638" cy="4408489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931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7338" y="1584324"/>
            <a:ext cx="4212000" cy="4408489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2875" y="1441450"/>
            <a:ext cx="8856000" cy="4695826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5" y="1584325"/>
            <a:ext cx="4207238" cy="4408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78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2875" y="1441449"/>
            <a:ext cx="4357687" cy="4695825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5024" y="1441450"/>
            <a:ext cx="4356101" cy="4695826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7" name="Rechthoek 16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Afbeelding 1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1380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5" y="1441449"/>
            <a:ext cx="4356099" cy="4695825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 marL="144000" indent="-14400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42875" y="1441450"/>
            <a:ext cx="4357687" cy="4695825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7" name="Rechthoek 16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Afbeelding 1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360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5" y="1441450"/>
            <a:ext cx="4356100" cy="4695826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142875" y="1441450"/>
            <a:ext cx="4357687" cy="4695826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7" name="Rechthoek 16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Afbeelding 1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320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45025" y="1441450"/>
            <a:ext cx="4356100" cy="4695825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2875" y="1441450"/>
            <a:ext cx="4357688" cy="4695825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9" name="Groeperen 18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20" name="Rechthoek 19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1" name="Afbeelding 2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3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to 1.jpg"/>
          <p:cNvPicPr>
            <a:picLocks noChangeAspect="1"/>
          </p:cNvPicPr>
          <p:nvPr userDrawn="1"/>
        </p:nvPicPr>
        <p:blipFill>
          <a:blip r:embed="rId2" cstate="print"/>
          <a:srcRect b="9725"/>
          <a:stretch>
            <a:fillRect/>
          </a:stretch>
        </p:blipFill>
        <p:spPr>
          <a:xfrm>
            <a:off x="0" y="0"/>
            <a:ext cx="9144000" cy="550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pic_surfnet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8000" y="288925"/>
            <a:ext cx="8568000" cy="1836218"/>
          </a:xfrm>
          <a:prstGeom prst="rect">
            <a:avLst/>
          </a:prstGeom>
        </p:spPr>
      </p:pic>
      <p:pic>
        <p:nvPicPr>
          <p:cNvPr id="14" name="Picture 13" descr="pic_surfnet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2875" y="5557477"/>
            <a:ext cx="8856000" cy="1151951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88000" y="1548000"/>
            <a:ext cx="8568000" cy="576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0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4908"/>
            <a:ext cx="9144000" cy="396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41449"/>
            <a:ext cx="8858250" cy="469582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2761200" cy="4408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6098400" y="1584325"/>
            <a:ext cx="2761200" cy="4408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3193200" y="1584325"/>
            <a:ext cx="2761200" cy="4408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9" name="Groeperen 18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21" name="Rechthoek 20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Afbeelding 2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3076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3507" y="1441450"/>
            <a:ext cx="2852106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  <a:ln>
            <a:noFill/>
          </a:ln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41450"/>
            <a:ext cx="2872172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6149974" y="1441450"/>
            <a:ext cx="2850025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473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49975" y="1441450"/>
            <a:ext cx="2851149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8488" y="1441450"/>
            <a:ext cx="2865437" cy="4695826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5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5804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5" y="1441450"/>
            <a:ext cx="2851150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41450"/>
            <a:ext cx="2872172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5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526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41450"/>
            <a:ext cx="2872172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5" y="1441450"/>
            <a:ext cx="2852738" cy="4695826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49974" y="1441450"/>
            <a:ext cx="2851151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606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8488" y="1441450"/>
            <a:ext cx="2865437" cy="4695826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49974" y="1441450"/>
            <a:ext cx="2850025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827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41450"/>
            <a:ext cx="2852738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49975" y="1441450"/>
            <a:ext cx="2851150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3132000" y="1441450"/>
            <a:ext cx="2871925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84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2000" y="1441450"/>
            <a:ext cx="2865437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5" y="1441450"/>
            <a:ext cx="2851150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4" y="1441450"/>
            <a:ext cx="2852739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8266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8488" y="1441450"/>
            <a:ext cx="2865437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2875" y="1441450"/>
            <a:ext cx="2852738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49974" y="1441450"/>
            <a:ext cx="2851151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766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41450"/>
            <a:ext cx="2852738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49975" y="1441449"/>
            <a:ext cx="2851150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8488" y="1441450"/>
            <a:ext cx="2865437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39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to 2.jpg"/>
          <p:cNvPicPr>
            <a:picLocks noChangeAspect="1"/>
          </p:cNvPicPr>
          <p:nvPr userDrawn="1"/>
        </p:nvPicPr>
        <p:blipFill>
          <a:blip r:embed="rId2" cstate="print"/>
          <a:srcRect b="9725"/>
          <a:stretch>
            <a:fillRect/>
          </a:stretch>
        </p:blipFill>
        <p:spPr>
          <a:xfrm>
            <a:off x="0" y="0"/>
            <a:ext cx="9144000" cy="550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pic_surfnet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8000" y="288925"/>
            <a:ext cx="8568000" cy="1836218"/>
          </a:xfrm>
          <a:prstGeom prst="rect">
            <a:avLst/>
          </a:prstGeom>
        </p:spPr>
      </p:pic>
      <p:pic>
        <p:nvPicPr>
          <p:cNvPr id="14" name="Picture 13" descr="pic_surfnet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2875" y="5557477"/>
            <a:ext cx="8856000" cy="1151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454"/>
            <a:ext cx="9144000" cy="39624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8000" y="1548000"/>
            <a:ext cx="8568000" cy="576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0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583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5" y="1441450"/>
            <a:ext cx="2851150" cy="4695826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2000" y="1441449"/>
            <a:ext cx="2871925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7" name="Rechthoek 16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Afbeelding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96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3"/>
            <a:ext cx="8858250" cy="5992812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7337" y="288000"/>
            <a:ext cx="4217987" cy="1152000"/>
          </a:xfrm>
          <a:prstGeom prst="roundRect">
            <a:avLst>
              <a:gd name="adj" fmla="val 12412"/>
            </a:avLst>
          </a:prstGeom>
          <a:solidFill>
            <a:schemeClr val="accent1"/>
          </a:solidFill>
        </p:spPr>
        <p:txBody>
          <a:bodyPr lIns="108000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7338" y="1584324"/>
            <a:ext cx="4213226" cy="2555479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2" name="Groeperen 11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3" name="Rechthoek 12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897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3"/>
            <a:ext cx="8858249" cy="5992812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645025" y="1584324"/>
            <a:ext cx="4211638" cy="2555479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5026" y="287999"/>
            <a:ext cx="4211638" cy="1152000"/>
          </a:xfrm>
          <a:prstGeom prst="roundRect">
            <a:avLst>
              <a:gd name="adj" fmla="val 12412"/>
            </a:avLst>
          </a:prstGeom>
          <a:solidFill>
            <a:schemeClr val="accent1"/>
          </a:solidFill>
        </p:spPr>
        <p:txBody>
          <a:bodyPr lIns="108000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4" name="Rechthoek 13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6" name="Afbeelding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0343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9" name="Groeperen 8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1" name="Rechthoek 10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964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7" name="Rechthoek 6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638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179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0809" y="2395428"/>
            <a:ext cx="439978" cy="48768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56324" y="4105536"/>
            <a:ext cx="5183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noProof="0">
                <a:latin typeface="Verdana"/>
              </a:rPr>
              <a:t>W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/>
          <a:srcRect l="15710" t="25985" r="10978" b="26771"/>
          <a:stretch/>
        </p:blipFill>
        <p:spPr>
          <a:xfrm>
            <a:off x="582213" y="838200"/>
            <a:ext cx="504000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/>
          <a:srcRect l="16248" t="16610" r="12305" b="16953"/>
          <a:stretch/>
        </p:blipFill>
        <p:spPr>
          <a:xfrm>
            <a:off x="582213" y="4980593"/>
            <a:ext cx="432000" cy="4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/>
          <a:srcRect l="20095" t="23375" r="24921" b="18180"/>
          <a:stretch/>
        </p:blipFill>
        <p:spPr>
          <a:xfrm>
            <a:off x="582213" y="1580814"/>
            <a:ext cx="504000" cy="432000"/>
          </a:xfrm>
          <a:prstGeom prst="rect">
            <a:avLst/>
          </a:prstGeom>
        </p:spPr>
      </p:pic>
      <p:pic>
        <p:nvPicPr>
          <p:cNvPr id="13" name="Picture 12" descr="linked.png"/>
          <p:cNvPicPr>
            <a:picLocks noChangeAspect="1"/>
          </p:cNvPicPr>
          <p:nvPr userDrawn="1"/>
        </p:nvPicPr>
        <p:blipFill>
          <a:blip r:embed="rId6" cstate="print"/>
          <a:srcRect l="10784" t="10784" r="10784" b="10784"/>
          <a:stretch>
            <a:fillRect/>
          </a:stretch>
        </p:blipFill>
        <p:spPr>
          <a:xfrm>
            <a:off x="585831" y="3265722"/>
            <a:ext cx="457200" cy="45720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59721" y="883200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[Email]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9721" y="1621333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[@twiternaam]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9721" y="2504268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[Skype adres]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59721" y="3359322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[LinkedIn adres]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59721" y="4216757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err="1"/>
              <a:t>www.surf.nl</a:t>
            </a:r>
            <a:r>
              <a:rPr lang="nl-NL" noProof="0" dirty="0"/>
              <a:t>/surfnet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59721" y="5061593"/>
            <a:ext cx="7596941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[Telefoon]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114026" y="5889129"/>
            <a:ext cx="6742636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Creative Commons “Attribution” license:</a:t>
            </a:r>
          </a:p>
          <a:p>
            <a:pPr lvl="0"/>
            <a:r>
              <a:rPr lang="nl-NL" noProof="0"/>
              <a:t>http://creativecommons.org/licenses/by/3.0/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74" y="5547642"/>
            <a:ext cx="2035264" cy="8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70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74" y="5547642"/>
            <a:ext cx="2035264" cy="8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7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0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 blanco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74" y="5547642"/>
            <a:ext cx="2035264" cy="8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to3.jpg"/>
          <p:cNvPicPr>
            <a:picLocks noChangeAspect="1"/>
          </p:cNvPicPr>
          <p:nvPr userDrawn="1"/>
        </p:nvPicPr>
        <p:blipFill>
          <a:blip r:embed="rId2" cstate="print"/>
          <a:srcRect b="10000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pic_surfnet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8000" y="288925"/>
            <a:ext cx="8568000" cy="1836218"/>
          </a:xfrm>
          <a:prstGeom prst="rect">
            <a:avLst/>
          </a:prstGeom>
        </p:spPr>
      </p:pic>
      <p:pic>
        <p:nvPicPr>
          <p:cNvPr id="13" name="Picture 12" descr="pic_surfnet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2875" y="5557477"/>
            <a:ext cx="8856000" cy="1151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454"/>
            <a:ext cx="9144000" cy="39624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8000" y="1548000"/>
            <a:ext cx="8568000" cy="576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0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108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 met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5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9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 logo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74" y="5547642"/>
            <a:ext cx="2035264" cy="8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4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5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4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, logo Surf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74" y="5547642"/>
            <a:ext cx="2035264" cy="8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1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6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1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 logo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>
                <a:solidFill>
                  <a:schemeClr val="bg1"/>
                </a:solidFill>
              </a:rPr>
              <a:t>www.surf.nl</a:t>
            </a:r>
            <a:r>
              <a:rPr lang="nl-NL" sz="1600" noProof="0" dirty="0">
                <a:solidFill>
                  <a:schemeClr val="bg1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74" y="5547642"/>
            <a:ext cx="2035264" cy="8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9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>
                <a:solidFill>
                  <a:schemeClr val="bg1"/>
                </a:solidFill>
              </a:rPr>
              <a:t>www.surf.nl</a:t>
            </a:r>
            <a:r>
              <a:rPr lang="nl-NL" sz="1600" noProof="0" dirty="0">
                <a:solidFill>
                  <a:schemeClr val="bg1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pic>
        <p:nvPicPr>
          <p:cNvPr id="7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9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, logo Surf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>
                <a:solidFill>
                  <a:schemeClr val="bg1"/>
                </a:solidFill>
              </a:rPr>
              <a:t>www.surf.nl</a:t>
            </a:r>
            <a:r>
              <a:rPr lang="nl-NL" sz="1600" noProof="0" dirty="0">
                <a:solidFill>
                  <a:schemeClr val="bg1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74" y="5547642"/>
            <a:ext cx="2035264" cy="8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noProof="0" dirty="0" err="1">
                <a:solidFill>
                  <a:schemeClr val="bg1"/>
                </a:solidFill>
              </a:rPr>
              <a:t>www.surf.nl</a:t>
            </a:r>
            <a:r>
              <a:rPr lang="nl-NL" sz="1600" noProof="0" dirty="0">
                <a:solidFill>
                  <a:schemeClr val="bg1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pic>
        <p:nvPicPr>
          <p:cNvPr id="10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6606" y="5535324"/>
            <a:ext cx="3888432" cy="8531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869820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8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_surfne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5557479"/>
            <a:ext cx="8856000" cy="115195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 userDrawn="1">
            <p:ph type="pic" sz="quarter" idx="11"/>
          </p:nvPr>
        </p:nvSpPr>
        <p:spPr>
          <a:xfrm>
            <a:off x="142875" y="144003"/>
            <a:ext cx="8858250" cy="5272549"/>
          </a:xfrm>
          <a:prstGeom prst="roundRect">
            <a:avLst>
              <a:gd name="adj" fmla="val 2730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108000" tIns="0" rIns="144000" bIns="0" anchor="ctr" anchorCtr="0">
            <a:normAutofit/>
          </a:bodyPr>
          <a:lstStyle>
            <a:lvl1pPr marL="0" indent="0" algn="l">
              <a:buNone/>
              <a:defRPr sz="1500" b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108000" tIns="0" rIns="144000" bIns="0" anchor="ctr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0" y="5562000"/>
            <a:ext cx="6780675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4" name="Groeperen 3"/>
          <p:cNvGrpSpPr/>
          <p:nvPr userDrawn="1"/>
        </p:nvGrpSpPr>
        <p:grpSpPr>
          <a:xfrm>
            <a:off x="7000875" y="5651500"/>
            <a:ext cx="1855125" cy="952500"/>
            <a:chOff x="9334500" y="5651500"/>
            <a:chExt cx="2473500" cy="952500"/>
          </a:xfrm>
        </p:grpSpPr>
        <p:sp>
          <p:nvSpPr>
            <p:cNvPr id="3" name="Rechthoek 2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1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1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41450"/>
            <a:ext cx="8856000" cy="4695826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8568000" cy="44084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5" name="Groeperen 4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4" name="Rechthoek 3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" name="Afbeelding 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931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to 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50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pic_surfnet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88925"/>
            <a:ext cx="8568000" cy="1836218"/>
          </a:xfrm>
          <a:prstGeom prst="rect">
            <a:avLst/>
          </a:prstGeom>
        </p:spPr>
      </p:pic>
      <p:pic>
        <p:nvPicPr>
          <p:cNvPr id="14" name="Picture 13" descr="pic_surfnet2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5557479"/>
            <a:ext cx="8856000" cy="1151951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88000" y="1548000"/>
            <a:ext cx="8568000" cy="576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1500" b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1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4908"/>
            <a:ext cx="9144000" cy="396240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7000875" y="5651500"/>
            <a:ext cx="1855125" cy="952500"/>
            <a:chOff x="9334500" y="5651500"/>
            <a:chExt cx="2473500" cy="952500"/>
          </a:xfrm>
        </p:grpSpPr>
        <p:sp>
          <p:nvSpPr>
            <p:cNvPr id="17" name="Rechthoek 16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8" name="Picture 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072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to 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50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 descr="pic_surfnet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88925"/>
            <a:ext cx="8568000" cy="1836218"/>
          </a:xfrm>
          <a:prstGeom prst="rect">
            <a:avLst/>
          </a:prstGeom>
        </p:spPr>
      </p:pic>
      <p:pic>
        <p:nvPicPr>
          <p:cNvPr id="14" name="Picture 13" descr="pic_surfnet2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5557479"/>
            <a:ext cx="8856000" cy="1151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83454"/>
            <a:ext cx="9144000" cy="39624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8000" y="1548000"/>
            <a:ext cx="8568000" cy="576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1500" b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1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708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to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pic_surfnet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288925"/>
            <a:ext cx="8568000" cy="1836218"/>
          </a:xfrm>
          <a:prstGeom prst="rect">
            <a:avLst/>
          </a:prstGeom>
        </p:spPr>
      </p:pic>
      <p:pic>
        <p:nvPicPr>
          <p:cNvPr id="13" name="Picture 12" descr="pic_surfnet2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5557479"/>
            <a:ext cx="8856000" cy="1151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83454"/>
            <a:ext cx="9144000" cy="39624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88000" y="1548000"/>
            <a:ext cx="8568000" cy="576000"/>
          </a:xfrm>
          <a:prstGeom prst="rect">
            <a:avLst/>
          </a:prstGeom>
          <a:noFill/>
        </p:spPr>
        <p:txBody>
          <a:bodyPr lIns="144000" tIns="0" rIns="144000" bIns="0" anchor="ctr" anchorCtr="0">
            <a:normAutofit/>
          </a:bodyPr>
          <a:lstStyle>
            <a:lvl1pPr marL="0" indent="0" algn="l">
              <a:buNone/>
              <a:defRPr sz="1500" b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88000" y="288000"/>
            <a:ext cx="8568000" cy="1152000"/>
          </a:xfrm>
          <a:prstGeom prst="rect">
            <a:avLst/>
          </a:prstGeom>
          <a:noFill/>
        </p:spPr>
        <p:txBody>
          <a:bodyPr lIns="144000" tIns="0" rIns="144000" bIns="0" anchor="ctr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42875" y="5562000"/>
            <a:ext cx="6480000" cy="115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001" y="5562000"/>
            <a:ext cx="6768938" cy="1152000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7000875" y="5651500"/>
            <a:ext cx="1855125" cy="952500"/>
            <a:chOff x="9334500" y="5651500"/>
            <a:chExt cx="2473500" cy="952500"/>
          </a:xfrm>
        </p:grpSpPr>
        <p:sp>
          <p:nvSpPr>
            <p:cNvPr id="18" name="Rechthoek 17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170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41450"/>
            <a:ext cx="8856000" cy="4695826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8568000" cy="44084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4" name="Groeperen 3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3" name="Rechthoek 2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5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525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>
          <a:xfrm>
            <a:off x="142875" y="1441450"/>
            <a:ext cx="8856000" cy="5272088"/>
          </a:xfrm>
          <a:prstGeom prst="roundRect">
            <a:avLst>
              <a:gd name="adj" fmla="val 2626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8568000" cy="498316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79821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1450"/>
            <a:ext cx="8856000" cy="5272088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38325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1450"/>
            <a:ext cx="8856000" cy="4695825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4" name="Rechthoek 13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5" name="Pictur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951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3"/>
            <a:ext cx="8856000" cy="5992812"/>
          </a:xfrm>
          <a:prstGeom prst="roundRect">
            <a:avLst>
              <a:gd name="adj" fmla="val 237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8" name="Groeperen 7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9" name="Rechthoek 8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0" name="Picture 2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2572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466"/>
            <a:ext cx="8856000" cy="5992811"/>
          </a:xfrm>
          <a:prstGeom prst="roundRect">
            <a:avLst>
              <a:gd name="adj" fmla="val 2349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287339" y="285222"/>
            <a:ext cx="8569325" cy="57075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0" name="Groeperen 9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1" name="Rechthoek 10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3" name="Pictur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3640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465"/>
            <a:ext cx="8856000" cy="6569075"/>
          </a:xfrm>
          <a:prstGeom prst="roundRect">
            <a:avLst>
              <a:gd name="adj" fmla="val 216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7340" y="288000"/>
            <a:ext cx="8569324" cy="62794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13" name="Rounded Rectangle 12"/>
          <p:cNvSpPr/>
          <p:nvPr userDrawn="1"/>
        </p:nvSpPr>
        <p:spPr>
          <a:xfrm>
            <a:off x="142875" y="1441450"/>
            <a:ext cx="8856000" cy="5272088"/>
          </a:xfrm>
          <a:prstGeom prst="roundRect">
            <a:avLst>
              <a:gd name="adj" fmla="val 2626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8568000" cy="49831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41259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5"/>
            <a:ext cx="8856000" cy="6569075"/>
          </a:xfrm>
          <a:prstGeom prst="roundRect">
            <a:avLst>
              <a:gd name="adj" fmla="val 2163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34419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41450"/>
            <a:ext cx="8856000" cy="469582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8" y="1584325"/>
            <a:ext cx="4213226" cy="44084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645025" y="1584325"/>
            <a:ext cx="4210975" cy="44084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406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41450"/>
            <a:ext cx="8856000" cy="469582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7338" y="1584325"/>
            <a:ext cx="4213225" cy="44084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5026" y="1584326"/>
            <a:ext cx="4211638" cy="4408489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045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7338" y="1584326"/>
            <a:ext cx="4212000" cy="4408489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2875" y="1441450"/>
            <a:ext cx="8856000" cy="4695826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6" y="1584325"/>
            <a:ext cx="4207238" cy="44084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69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2876" y="1441450"/>
            <a:ext cx="4357687" cy="4695825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5025" y="1441450"/>
            <a:ext cx="4356101" cy="4695826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7" name="Rechthoek 1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8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446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5" y="1441450"/>
            <a:ext cx="4356099" cy="4695825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 marL="108000" indent="-108000">
              <a:buClr>
                <a:schemeClr val="bg1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42876" y="1441450"/>
            <a:ext cx="4357687" cy="4695825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7" name="Rechthoek 1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8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2357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026" y="1441450"/>
            <a:ext cx="4356100" cy="4695826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142876" y="1441450"/>
            <a:ext cx="4357687" cy="4695826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7" name="Rechthoek 1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8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404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45026" y="1441450"/>
            <a:ext cx="4356100" cy="4695825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2876" y="1441450"/>
            <a:ext cx="4357688" cy="4695825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7" name="Rechthoek 1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8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44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41450"/>
            <a:ext cx="8858250" cy="469582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84325"/>
            <a:ext cx="2761200" cy="44084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6098400" y="1584325"/>
            <a:ext cx="2761200" cy="44084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3193200" y="1584325"/>
            <a:ext cx="2761200" cy="44084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9" name="Groeperen 18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21" name="Rechthoek 20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175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3507" y="1441450"/>
            <a:ext cx="2852106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  <a:ln>
            <a:noFill/>
          </a:ln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4" y="1441450"/>
            <a:ext cx="2872172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6149975" y="1441450"/>
            <a:ext cx="2850025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85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1450"/>
            <a:ext cx="8856000" cy="5272088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412591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49975" y="1441450"/>
            <a:ext cx="2851149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8489" y="1441450"/>
            <a:ext cx="2865437" cy="4695826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6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  <a:solidFill>
            <a:schemeClr val="accent1"/>
          </a:solidFill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3762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6" y="1441450"/>
            <a:ext cx="2851150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4" y="1441450"/>
            <a:ext cx="2872172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6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843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4" y="1441450"/>
            <a:ext cx="2872172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6" y="1441450"/>
            <a:ext cx="2852738" cy="4695826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49975" y="1441450"/>
            <a:ext cx="2851151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396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6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8489" y="1441450"/>
            <a:ext cx="2865437" cy="4695826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49975" y="1441450"/>
            <a:ext cx="2850025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72697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6" y="1441450"/>
            <a:ext cx="2852738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49976" y="1441450"/>
            <a:ext cx="2851150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3132001" y="1441450"/>
            <a:ext cx="2871925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7356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2001" y="1441450"/>
            <a:ext cx="2865437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6" y="1441450"/>
            <a:ext cx="2851150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4" y="1441450"/>
            <a:ext cx="2852739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01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8489" y="1441450"/>
            <a:ext cx="2865437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2876" y="1441450"/>
            <a:ext cx="2852738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49975" y="1441450"/>
            <a:ext cx="2851151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138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6" y="1441450"/>
            <a:ext cx="2852738" cy="469582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49976" y="1441450"/>
            <a:ext cx="2851150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8489" y="1441450"/>
            <a:ext cx="2865437" cy="469582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8" name="Rechthoek 17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084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49976" y="1441450"/>
            <a:ext cx="2851150" cy="4695826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6" y="1441450"/>
            <a:ext cx="2852738" cy="4695826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2001" y="1441450"/>
            <a:ext cx="2871925" cy="4695825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buNone/>
              <a:defRPr sz="750" b="0" baseline="0">
                <a:solidFill>
                  <a:srgbClr val="C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7" name="Rechthoek 1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9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21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3"/>
            <a:ext cx="8858250" cy="5992812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7338" y="288000"/>
            <a:ext cx="4217987" cy="1152000"/>
          </a:xfrm>
          <a:prstGeom prst="roundRect">
            <a:avLst>
              <a:gd name="adj" fmla="val 12412"/>
            </a:avLst>
          </a:prstGeom>
          <a:solidFill>
            <a:schemeClr val="accent1"/>
          </a:solidFill>
        </p:spPr>
        <p:txBody>
          <a:bodyPr lIns="10800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7338" y="1584326"/>
            <a:ext cx="4213226" cy="2555479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2" name="Groeperen 11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3" name="Rechthoek 12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5" name="Pictur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20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_surfnet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144464"/>
            <a:ext cx="8856000" cy="1151951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1450"/>
            <a:ext cx="8856000" cy="4695825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0" name="Groeperen 9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13" name="Rechthoek 12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4739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6" y="144463"/>
            <a:ext cx="8858249" cy="5992812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75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645026" y="1584326"/>
            <a:ext cx="4211638" cy="2555479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5026" y="287999"/>
            <a:ext cx="4211638" cy="1152000"/>
          </a:xfrm>
          <a:prstGeom prst="roundRect">
            <a:avLst>
              <a:gd name="adj" fmla="val 12412"/>
            </a:avLst>
          </a:prstGeom>
          <a:solidFill>
            <a:schemeClr val="accent1"/>
          </a:solidFill>
        </p:spPr>
        <p:txBody>
          <a:bodyPr lIns="10800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4" name="Rechthoek 13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6" name="Picture 2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98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_surfnet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44466"/>
            <a:ext cx="8856000" cy="1151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76186"/>
            <a:ext cx="1323430" cy="239608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9" name="Groeperen 8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11" name="Rechthoek 10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2" name="Picture 21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2636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6" name="Groeperen 5"/>
          <p:cNvGrpSpPr/>
          <p:nvPr userDrawn="1"/>
        </p:nvGrpSpPr>
        <p:grpSpPr>
          <a:xfrm>
            <a:off x="8246346" y="6342184"/>
            <a:ext cx="661806" cy="306309"/>
            <a:chOff x="10995128" y="6342183"/>
            <a:chExt cx="882408" cy="306309"/>
          </a:xfrm>
        </p:grpSpPr>
        <p:sp>
          <p:nvSpPr>
            <p:cNvPr id="7" name="Rechthoek 6"/>
            <p:cNvSpPr/>
            <p:nvPr userDrawn="1"/>
          </p:nvSpPr>
          <p:spPr>
            <a:xfrm>
              <a:off x="10995128" y="6342183"/>
              <a:ext cx="862255" cy="306309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8" name="Picture 2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151" y="6350558"/>
              <a:ext cx="686385" cy="28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233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387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9" y="2395428"/>
            <a:ext cx="439978" cy="48768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56325" y="4105537"/>
            <a:ext cx="5183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400" b="1" noProof="0">
                <a:latin typeface="Verdana"/>
              </a:rPr>
              <a:t>W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3" y="838200"/>
            <a:ext cx="504000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3" y="4980593"/>
            <a:ext cx="432000" cy="4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3" y="1580814"/>
            <a:ext cx="504000" cy="432000"/>
          </a:xfrm>
          <a:prstGeom prst="rect">
            <a:avLst/>
          </a:prstGeom>
        </p:spPr>
      </p:pic>
      <p:pic>
        <p:nvPicPr>
          <p:cNvPr id="13" name="Picture 12" descr="linked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831" y="3265722"/>
            <a:ext cx="457200" cy="45720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59721" y="883200"/>
            <a:ext cx="7596941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[Email]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9721" y="1621333"/>
            <a:ext cx="7596941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[@twiternaam]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9721" y="2504268"/>
            <a:ext cx="7596941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[Skype adres]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59721" y="3359322"/>
            <a:ext cx="7596941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[LinkedIn adres]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59721" y="4216757"/>
            <a:ext cx="7596941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 err="1"/>
              <a:t>www.surf.nl</a:t>
            </a:r>
            <a:r>
              <a:rPr lang="nl-NL" noProof="0" dirty="0"/>
              <a:t>/surfnet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59721" y="5061593"/>
            <a:ext cx="7596941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[Telefoon]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114027" y="5889129"/>
            <a:ext cx="6742636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Creative Commons “Attribution” license:</a:t>
            </a:r>
          </a:p>
          <a:p>
            <a:pPr lvl="0"/>
            <a:r>
              <a:rPr lang="nl-NL" noProof="0"/>
              <a:t>http://creativecommons.org/licenses/by/3.0/</a:t>
            </a:r>
          </a:p>
        </p:txBody>
      </p:sp>
      <p:grpSp>
        <p:nvGrpSpPr>
          <p:cNvPr id="24" name="Groeperen 23"/>
          <p:cNvGrpSpPr/>
          <p:nvPr userDrawn="1"/>
        </p:nvGrpSpPr>
        <p:grpSpPr>
          <a:xfrm>
            <a:off x="7000875" y="5651500"/>
            <a:ext cx="1855125" cy="952500"/>
            <a:chOff x="9334500" y="5651500"/>
            <a:chExt cx="2473500" cy="952500"/>
          </a:xfrm>
        </p:grpSpPr>
        <p:sp>
          <p:nvSpPr>
            <p:cNvPr id="26" name="Rechthoek 25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27" name="Picture 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  <p:pic>
        <p:nvPicPr>
          <p:cNvPr id="28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5869820"/>
            <a:ext cx="1130783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224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grpSp>
        <p:nvGrpSpPr>
          <p:cNvPr id="5" name="Groeperen 4"/>
          <p:cNvGrpSpPr/>
          <p:nvPr userDrawn="1"/>
        </p:nvGrpSpPr>
        <p:grpSpPr>
          <a:xfrm>
            <a:off x="7000875" y="5651500"/>
            <a:ext cx="1855125" cy="952500"/>
            <a:chOff x="9334500" y="5651500"/>
            <a:chExt cx="2473500" cy="952500"/>
          </a:xfrm>
        </p:grpSpPr>
        <p:sp>
          <p:nvSpPr>
            <p:cNvPr id="6" name="Rechthoek 5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0609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941" y="5535324"/>
            <a:ext cx="2869923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71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 blanco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5869820"/>
            <a:ext cx="1130783" cy="518662"/>
          </a:xfrm>
          <a:prstGeom prst="rect">
            <a:avLst/>
          </a:prstGeom>
        </p:spPr>
      </p:pic>
      <p:grpSp>
        <p:nvGrpSpPr>
          <p:cNvPr id="8" name="Groeperen 7"/>
          <p:cNvGrpSpPr/>
          <p:nvPr userDrawn="1"/>
        </p:nvGrpSpPr>
        <p:grpSpPr>
          <a:xfrm>
            <a:off x="7000875" y="5651500"/>
            <a:ext cx="1855125" cy="952500"/>
            <a:chOff x="9334500" y="5651500"/>
            <a:chExt cx="2473500" cy="952500"/>
          </a:xfrm>
        </p:grpSpPr>
        <p:sp>
          <p:nvSpPr>
            <p:cNvPr id="9" name="Rechthoek 8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0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115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 met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pic>
        <p:nvPicPr>
          <p:cNvPr id="8" name="Afbeelding 3" descr="SURF_what SURF can do_f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488" y="5535324"/>
            <a:ext cx="2869923" cy="853158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5869820"/>
            <a:ext cx="1130783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628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, logo Surf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4" y="1412876"/>
            <a:ext cx="3994150" cy="351146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5869820"/>
            <a:ext cx="1130783" cy="518662"/>
          </a:xfrm>
          <a:prstGeom prst="rect">
            <a:avLst/>
          </a:prstGeom>
        </p:spPr>
      </p:pic>
      <p:grpSp>
        <p:nvGrpSpPr>
          <p:cNvPr id="10" name="Groeperen 9"/>
          <p:cNvGrpSpPr/>
          <p:nvPr userDrawn="1"/>
        </p:nvGrpSpPr>
        <p:grpSpPr>
          <a:xfrm>
            <a:off x="7000875" y="5651500"/>
            <a:ext cx="1855125" cy="952500"/>
            <a:chOff x="9334500" y="5651500"/>
            <a:chExt cx="2473500" cy="952500"/>
          </a:xfrm>
        </p:grpSpPr>
        <p:sp>
          <p:nvSpPr>
            <p:cNvPr id="11" name="Rechthoek 10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2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77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4463"/>
            <a:ext cx="8856000" cy="5992812"/>
          </a:xfrm>
          <a:prstGeom prst="roundRect">
            <a:avLst>
              <a:gd name="adj" fmla="val 237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nl-NL" noProof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6" y="6283922"/>
            <a:ext cx="8855208" cy="4343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6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8" name="Groeperen 7"/>
          <p:cNvGrpSpPr/>
          <p:nvPr userDrawn="1"/>
        </p:nvGrpSpPr>
        <p:grpSpPr>
          <a:xfrm>
            <a:off x="8248594" y="6335965"/>
            <a:ext cx="658628" cy="342000"/>
            <a:chOff x="6995702" y="5235271"/>
            <a:chExt cx="658628" cy="342000"/>
          </a:xfrm>
        </p:grpSpPr>
        <p:sp>
          <p:nvSpPr>
            <p:cNvPr id="9" name="Rechthoek 8"/>
            <p:cNvSpPr/>
            <p:nvPr userDrawn="1"/>
          </p:nvSpPr>
          <p:spPr>
            <a:xfrm>
              <a:off x="6995702" y="5235271"/>
              <a:ext cx="658628" cy="342000"/>
            </a:xfrm>
            <a:prstGeom prst="rect">
              <a:avLst/>
            </a:prstGeom>
            <a:solidFill>
              <a:srgbClr val="88C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86" y="5266670"/>
              <a:ext cx="620059" cy="255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2057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4" y="1412876"/>
            <a:ext cx="3994150" cy="351146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Afbeelding 3" descr="SURF_what SURF can do_f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214" y="5535324"/>
            <a:ext cx="2869923" cy="853158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5869820"/>
            <a:ext cx="1130783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406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 logo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4" y="1886635"/>
            <a:ext cx="39946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noProof="0" dirty="0" err="1">
                <a:solidFill>
                  <a:schemeClr val="bg1"/>
                </a:solidFill>
              </a:rPr>
              <a:t>www.surf.nl</a:t>
            </a:r>
            <a:r>
              <a:rPr lang="nl-NL" sz="1200" noProof="0" dirty="0">
                <a:solidFill>
                  <a:schemeClr val="bg1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4" y="1649754"/>
            <a:ext cx="3994150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grpSp>
        <p:nvGrpSpPr>
          <p:cNvPr id="10" name="Groeperen 9"/>
          <p:cNvGrpSpPr/>
          <p:nvPr userDrawn="1"/>
        </p:nvGrpSpPr>
        <p:grpSpPr>
          <a:xfrm>
            <a:off x="7000875" y="5651500"/>
            <a:ext cx="1855125" cy="952500"/>
            <a:chOff x="9334500" y="5651500"/>
            <a:chExt cx="2473500" cy="952500"/>
          </a:xfrm>
        </p:grpSpPr>
        <p:sp>
          <p:nvSpPr>
            <p:cNvPr id="11" name="Rechthoek 10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2" name="Picture 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7361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4" y="1886635"/>
            <a:ext cx="39946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noProof="0" dirty="0" err="1">
                <a:solidFill>
                  <a:schemeClr val="bg1"/>
                </a:solidFill>
              </a:rPr>
              <a:t>www.surf.nl</a:t>
            </a:r>
            <a:r>
              <a:rPr lang="nl-NL" sz="1200" noProof="0" dirty="0">
                <a:solidFill>
                  <a:schemeClr val="bg1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4" y="1649754"/>
            <a:ext cx="3994150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pic>
        <p:nvPicPr>
          <p:cNvPr id="10" name="Afbeelding 3" descr="SURF_what SURF can do_f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575" y="5535324"/>
            <a:ext cx="2869923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96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, logo Surf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4" y="1886635"/>
            <a:ext cx="39946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noProof="0" dirty="0" err="1">
                <a:solidFill>
                  <a:schemeClr val="bg1"/>
                </a:solidFill>
              </a:rPr>
              <a:t>www.surf.nl</a:t>
            </a:r>
            <a:r>
              <a:rPr lang="nl-NL" sz="1200" noProof="0" dirty="0">
                <a:solidFill>
                  <a:schemeClr val="bg1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4" y="1649754"/>
            <a:ext cx="3994150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5869820"/>
            <a:ext cx="1130783" cy="518662"/>
          </a:xfrm>
          <a:prstGeom prst="rect">
            <a:avLst/>
          </a:prstGeom>
        </p:spPr>
      </p:pic>
      <p:grpSp>
        <p:nvGrpSpPr>
          <p:cNvPr id="11" name="Groeperen 10"/>
          <p:cNvGrpSpPr/>
          <p:nvPr userDrawn="1"/>
        </p:nvGrpSpPr>
        <p:grpSpPr>
          <a:xfrm>
            <a:off x="7000875" y="5641561"/>
            <a:ext cx="1855125" cy="952500"/>
            <a:chOff x="9334500" y="5651500"/>
            <a:chExt cx="2473500" cy="952500"/>
          </a:xfrm>
        </p:grpSpPr>
        <p:sp>
          <p:nvSpPr>
            <p:cNvPr id="13" name="Rechthoek 12"/>
            <p:cNvSpPr/>
            <p:nvPr userDrawn="1"/>
          </p:nvSpPr>
          <p:spPr>
            <a:xfrm>
              <a:off x="9334500" y="5651500"/>
              <a:ext cx="2473500" cy="952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pic>
          <p:nvPicPr>
            <p:cNvPr id="15" name="Picture 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1304" y="5717194"/>
              <a:ext cx="2035264" cy="84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0410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4000"/>
            <a:ext cx="8856000" cy="6570000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1412875"/>
            <a:ext cx="3994150" cy="270000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[Naam]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4" y="1886635"/>
            <a:ext cx="39946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noProof="0" dirty="0" err="1">
                <a:solidFill>
                  <a:schemeClr val="bg1"/>
                </a:solidFill>
              </a:rPr>
              <a:t>www.surf.nl</a:t>
            </a:r>
            <a:r>
              <a:rPr lang="nl-NL" sz="1200" noProof="0" dirty="0">
                <a:solidFill>
                  <a:schemeClr val="bg1"/>
                </a:solidFill>
              </a:rPr>
              <a:t>/surfnet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4" y="1649754"/>
            <a:ext cx="3994150" cy="270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[Email]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4" y="5869820"/>
            <a:ext cx="1130783" cy="518662"/>
          </a:xfrm>
          <a:prstGeom prst="rect">
            <a:avLst/>
          </a:prstGeom>
        </p:spPr>
      </p:pic>
      <p:pic>
        <p:nvPicPr>
          <p:cNvPr id="9" name="Afbeelding 3" descr="SURF_what SURF can do_f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391" y="5535324"/>
            <a:ext cx="2869923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99" y="1584325"/>
            <a:ext cx="8568663" cy="4408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44000" y="143999"/>
            <a:ext cx="8856000" cy="1154575"/>
          </a:xfrm>
          <a:prstGeom prst="rect">
            <a:avLst/>
          </a:prstGeom>
          <a:noFill/>
          <a:ln>
            <a:noFill/>
          </a:ln>
        </p:spPr>
        <p:txBody>
          <a:bodyPr vert="horz" lIns="144000" tIns="0" rIns="144000" bIns="0" rtlCol="0" anchor="ctr">
            <a:normAutofit/>
          </a:bodyPr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 anchor="ctr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5803951" y="6373219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36943" y="6372000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7" r:id="rId3"/>
    <p:sldLayoutId id="2147483658" r:id="rId4"/>
    <p:sldLayoutId id="2147483661" r:id="rId5"/>
    <p:sldLayoutId id="2147483698" r:id="rId6"/>
    <p:sldLayoutId id="2147483730" r:id="rId7"/>
    <p:sldLayoutId id="2147483696" r:id="rId8"/>
    <p:sldLayoutId id="2147483694" r:id="rId9"/>
    <p:sldLayoutId id="2147483680" r:id="rId10"/>
    <p:sldLayoutId id="2147483693" r:id="rId11"/>
    <p:sldLayoutId id="2147483695" r:id="rId12"/>
    <p:sldLayoutId id="2147483665" r:id="rId13"/>
    <p:sldLayoutId id="2147483663" r:id="rId14"/>
    <p:sldLayoutId id="2147483664" r:id="rId15"/>
    <p:sldLayoutId id="2147483666" r:id="rId16"/>
    <p:sldLayoutId id="2147483675" r:id="rId17"/>
    <p:sldLayoutId id="2147483667" r:id="rId18"/>
    <p:sldLayoutId id="2147483668" r:id="rId19"/>
    <p:sldLayoutId id="2147483676" r:id="rId20"/>
    <p:sldLayoutId id="2147483678" r:id="rId21"/>
    <p:sldLayoutId id="2147483700" r:id="rId22"/>
    <p:sldLayoutId id="2147483699" r:id="rId23"/>
    <p:sldLayoutId id="2147483702" r:id="rId24"/>
    <p:sldLayoutId id="2147483703" r:id="rId25"/>
    <p:sldLayoutId id="2147483704" r:id="rId26"/>
    <p:sldLayoutId id="2147483701" r:id="rId27"/>
    <p:sldLayoutId id="2147483705" r:id="rId28"/>
    <p:sldLayoutId id="2147483706" r:id="rId29"/>
    <p:sldLayoutId id="2147483707" r:id="rId30"/>
    <p:sldLayoutId id="2147483688" r:id="rId31"/>
    <p:sldLayoutId id="2147483689" r:id="rId32"/>
    <p:sldLayoutId id="2147483731" r:id="rId33"/>
    <p:sldLayoutId id="2147483673" r:id="rId34"/>
    <p:sldLayoutId id="2147483714" r:id="rId35"/>
    <p:sldLayoutId id="2147483717" r:id="rId36"/>
    <p:sldLayoutId id="2147483718" r:id="rId37"/>
    <p:sldLayoutId id="2147483674" r:id="rId38"/>
    <p:sldLayoutId id="2147483721" r:id="rId39"/>
    <p:sldLayoutId id="2147483687" r:id="rId40"/>
    <p:sldLayoutId id="2147483722" r:id="rId41"/>
    <p:sldLayoutId id="2147483708" r:id="rId42"/>
    <p:sldLayoutId id="2147483723" r:id="rId43"/>
    <p:sldLayoutId id="2147483709" r:id="rId44"/>
    <p:sldLayoutId id="2147483726" r:id="rId45"/>
    <p:sldLayoutId id="2147483685" r:id="rId46"/>
    <p:sldLayoutId id="2147483727" r:id="rId47"/>
    <p:sldLayoutId id="2147483686" r:id="rId4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spcBef>
          <a:spcPts val="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spcBef>
          <a:spcPts val="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99" y="1584325"/>
            <a:ext cx="8568663" cy="4408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44000" y="144001"/>
            <a:ext cx="8856000" cy="1154575"/>
          </a:xfrm>
          <a:prstGeom prst="rect">
            <a:avLst/>
          </a:prstGeom>
          <a:noFill/>
          <a:ln>
            <a:noFill/>
          </a:ln>
        </p:spPr>
        <p:txBody>
          <a:bodyPr vert="horz" lIns="144000" tIns="0" rIns="14400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875" y="6282000"/>
            <a:ext cx="6480000" cy="432000"/>
          </a:xfrm>
          <a:prstGeom prst="rect">
            <a:avLst/>
          </a:prstGeom>
        </p:spPr>
        <p:txBody>
          <a:bodyPr lIns="144000" tIns="0" rIns="0" bIns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5803951" y="6373221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36944" y="6372002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675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936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685800" rtl="0" eaLnBrk="1" latinLnBrk="0" hangingPunct="1">
        <a:spcBef>
          <a:spcPts val="0"/>
        </a:spcBef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685800" rtl="0" eaLnBrk="1" latinLnBrk="0" hangingPunct="1">
        <a:spcBef>
          <a:spcPts val="0"/>
        </a:spcBef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spcBef>
          <a:spcPts val="900"/>
        </a:spcBef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9.gif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5.jp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ndertitel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Using the SIM for the campus card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Frans Panken, Joost van Dijk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DD2FF-F0ED-3547-BDC4-2ADABA19D528}"/>
              </a:ext>
            </a:extLst>
          </p:cNvPr>
          <p:cNvSpPr txBox="1"/>
          <p:nvPr/>
        </p:nvSpPr>
        <p:spPr>
          <a:xfrm>
            <a:off x="3004457" y="6139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7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80C1-07D7-234F-A841-657BA675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puts E-SIMs in Chromebooks…?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8EC4A-6AE7-7340-8B96-809F634FE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1" y="1470735"/>
            <a:ext cx="7609398" cy="46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DB56-EB73-F84C-A675-93F897D1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 on SIMs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AF475-A372-684C-A141-75797BD8B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82" y="1552121"/>
            <a:ext cx="4121150" cy="2943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36009B-D09F-734E-981C-E00F7789DF62}"/>
              </a:ext>
            </a:extLst>
          </p:cNvPr>
          <p:cNvSpPr txBox="1"/>
          <p:nvPr/>
        </p:nvSpPr>
        <p:spPr>
          <a:xfrm>
            <a:off x="511629" y="4767943"/>
            <a:ext cx="6513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Android 5 and higher: API to access the applets on the SIM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Mifare</a:t>
            </a:r>
            <a:r>
              <a:rPr lang="en-US" dirty="0"/>
              <a:t> cards: Classic, plus, </a:t>
            </a:r>
            <a:r>
              <a:rPr lang="en-US" dirty="0" err="1"/>
              <a:t>DesFire</a:t>
            </a:r>
            <a:r>
              <a:rPr lang="en-US" dirty="0"/>
              <a:t>,… </a:t>
            </a:r>
            <a:r>
              <a:rPr lang="en-US" b="1" dirty="0"/>
              <a:t>Mifare4Mobile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Authentication for all mobile communication protocols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97E66-30C3-5240-98C4-9588ADB49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38" y="511628"/>
            <a:ext cx="2148334" cy="13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Where</a:t>
            </a:r>
            <a:r>
              <a:rPr lang="nl-NL" dirty="0"/>
              <a:t> are we; </a:t>
            </a:r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the</a:t>
            </a:r>
            <a:r>
              <a:rPr lang="nl-NL" dirty="0"/>
              <a:t> next steps?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E-SIM pilot:</a:t>
            </a:r>
          </a:p>
          <a:p>
            <a:pPr lvl="2"/>
            <a:r>
              <a:rPr lang="en-US" sz="2400" dirty="0"/>
              <a:t> E-SIM behaves as SIM: all phones support them</a:t>
            </a:r>
          </a:p>
          <a:p>
            <a:pPr lvl="2"/>
            <a:r>
              <a:rPr lang="en-US" sz="2400" dirty="0"/>
              <a:t> Changing between operators without touching the SIM</a:t>
            </a:r>
          </a:p>
          <a:p>
            <a:pPr lvl="2"/>
            <a:r>
              <a:rPr lang="en-US" sz="2400" dirty="0"/>
              <a:t> Applications on Android phones: delegate security to applets on the E-SIM</a:t>
            </a:r>
          </a:p>
          <a:p>
            <a:pPr lvl="2"/>
            <a:endParaRPr lang="en-US" sz="2400" dirty="0"/>
          </a:p>
          <a:p>
            <a:r>
              <a:rPr lang="en-US" sz="2400" dirty="0"/>
              <a:t> Next steps:</a:t>
            </a:r>
          </a:p>
          <a:p>
            <a:pPr lvl="2"/>
            <a:r>
              <a:rPr lang="en-US" sz="2400" dirty="0"/>
              <a:t> Community building around smart campus card: requirements (ECCA, Government card)</a:t>
            </a:r>
          </a:p>
          <a:p>
            <a:pPr lvl="2"/>
            <a:r>
              <a:rPr lang="en-US" sz="2400" dirty="0"/>
              <a:t> Design national campus card</a:t>
            </a:r>
          </a:p>
          <a:p>
            <a:pPr lvl="2"/>
            <a:r>
              <a:rPr lang="en-US" sz="2400" dirty="0"/>
              <a:t> Pilots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878">
            <a:off x="7115655" y="855886"/>
            <a:ext cx="1474039" cy="11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5D8EEA-54D1-F941-BCAB-B2DE0A9B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applet on SIM to gain access to </a:t>
            </a:r>
            <a:r>
              <a:rPr lang="en-US" dirty="0" err="1"/>
              <a:t>eduroam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F1B6E-2FD3-BB49-B9DF-5233F4F6B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6" y="1520371"/>
            <a:ext cx="2895599" cy="4984828"/>
          </a:xfrm>
          <a:prstGeom prst="rect">
            <a:avLst/>
          </a:prstGeom>
        </p:spPr>
      </p:pic>
      <p:sp>
        <p:nvSpPr>
          <p:cNvPr id="5" name="Can 4">
            <a:extLst>
              <a:ext uri="{FF2B5EF4-FFF2-40B4-BE49-F238E27FC236}">
                <a16:creationId xmlns:a16="http://schemas.microsoft.com/office/drawing/2014/main" id="{A10FD539-BAEB-394E-A19B-CCC4C12F6E3C}"/>
              </a:ext>
            </a:extLst>
          </p:cNvPr>
          <p:cNvSpPr/>
          <p:nvPr/>
        </p:nvSpPr>
        <p:spPr>
          <a:xfrm>
            <a:off x="8044542" y="3713428"/>
            <a:ext cx="849086" cy="7728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60A81-BE36-AE46-897B-9572AAFF5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3" y="3063914"/>
            <a:ext cx="1422400" cy="142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71E73-2C15-2344-9793-90E98DD4B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12" y="3820471"/>
            <a:ext cx="1346200" cy="5588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715974-E617-3749-B108-99BB5E0EA745}"/>
              </a:ext>
            </a:extLst>
          </p:cNvPr>
          <p:cNvSpPr/>
          <p:nvPr/>
        </p:nvSpPr>
        <p:spPr>
          <a:xfrm>
            <a:off x="742495" y="2733702"/>
            <a:ext cx="1698172" cy="479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2FADCA-F4C0-7544-BB0A-24D686EFF5D9}"/>
              </a:ext>
            </a:extLst>
          </p:cNvPr>
          <p:cNvCxnSpPr/>
          <p:nvPr/>
        </p:nvCxnSpPr>
        <p:spPr>
          <a:xfrm>
            <a:off x="1591582" y="2296884"/>
            <a:ext cx="67795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7489EF-B522-4345-B64A-9CD41B9939AA}"/>
              </a:ext>
            </a:extLst>
          </p:cNvPr>
          <p:cNvCxnSpPr>
            <a:cxnSpLocks/>
          </p:cNvCxnSpPr>
          <p:nvPr/>
        </p:nvCxnSpPr>
        <p:spPr>
          <a:xfrm>
            <a:off x="8425541" y="2296884"/>
            <a:ext cx="0" cy="141654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A04AD4-1FDB-DA4F-ACF7-C55A9F4FF73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591581" y="2296884"/>
            <a:ext cx="0" cy="43681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88FD7C4-5DB1-2140-B3A9-FD72E236BD2B}"/>
              </a:ext>
            </a:extLst>
          </p:cNvPr>
          <p:cNvSpPr txBox="1"/>
          <p:nvPr/>
        </p:nvSpPr>
        <p:spPr>
          <a:xfrm>
            <a:off x="3403838" y="192755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end-to-end authentication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10AE4C-B9CC-6440-9398-3BE833707A33}"/>
              </a:ext>
            </a:extLst>
          </p:cNvPr>
          <p:cNvSpPr txBox="1"/>
          <p:nvPr/>
        </p:nvSpPr>
        <p:spPr>
          <a:xfrm>
            <a:off x="924128" y="278619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supplicant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075AFA-5633-3A44-89C1-DB800FA4505E}"/>
              </a:ext>
            </a:extLst>
          </p:cNvPr>
          <p:cNvGrpSpPr/>
          <p:nvPr/>
        </p:nvGrpSpPr>
        <p:grpSpPr>
          <a:xfrm>
            <a:off x="979876" y="3293966"/>
            <a:ext cx="1323570" cy="2226904"/>
            <a:chOff x="979876" y="3293966"/>
            <a:chExt cx="1323570" cy="22269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A477A2-8448-EE4F-B91F-AA9F18A3D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497" y="4927402"/>
              <a:ext cx="844550" cy="593468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4C572F-8BE8-2046-A797-78B21AB83AF9}"/>
                </a:ext>
              </a:extLst>
            </p:cNvPr>
            <p:cNvSpPr/>
            <p:nvPr/>
          </p:nvSpPr>
          <p:spPr>
            <a:xfrm>
              <a:off x="979876" y="3774905"/>
              <a:ext cx="1223412" cy="443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748941-1313-624A-8CBF-E41FDEE01845}"/>
                </a:ext>
              </a:extLst>
            </p:cNvPr>
            <p:cNvSpPr txBox="1"/>
            <p:nvPr/>
          </p:nvSpPr>
          <p:spPr>
            <a:xfrm>
              <a:off x="1263493" y="383242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B371815-2905-DA4F-8B01-BEB5F34AD6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5772" y="4218005"/>
              <a:ext cx="4923" cy="561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921D5EE-D583-CB4D-AFBE-9F84AFF09DB1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1591582" y="3297769"/>
              <a:ext cx="0" cy="4771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4C43E0-C5FC-7146-A574-91459FCDFF6F}"/>
                </a:ext>
              </a:extLst>
            </p:cNvPr>
            <p:cNvSpPr txBox="1"/>
            <p:nvPr/>
          </p:nvSpPr>
          <p:spPr>
            <a:xfrm>
              <a:off x="1657115" y="444588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read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6BED8F-1386-3344-A8B0-B0A796680C28}"/>
                </a:ext>
              </a:extLst>
            </p:cNvPr>
            <p:cNvSpPr txBox="1"/>
            <p:nvPr/>
          </p:nvSpPr>
          <p:spPr>
            <a:xfrm>
              <a:off x="1631467" y="3293966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60C26B-0956-0A4E-8AE4-AA5D51BB3177}"/>
              </a:ext>
            </a:extLst>
          </p:cNvPr>
          <p:cNvSpPr txBox="1"/>
          <p:nvPr/>
        </p:nvSpPr>
        <p:spPr>
          <a:xfrm>
            <a:off x="4807853" y="4637151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Wi-Fi </a:t>
            </a:r>
          </a:p>
          <a:p>
            <a:r>
              <a:rPr lang="en-US" dirty="0"/>
              <a:t>Access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0E022-4814-A24F-BC85-9D99B4C0CB92}"/>
              </a:ext>
            </a:extLst>
          </p:cNvPr>
          <p:cNvSpPr txBox="1"/>
          <p:nvPr/>
        </p:nvSpPr>
        <p:spPr>
          <a:xfrm>
            <a:off x="6491512" y="463715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342CC-20F2-BC47-97B0-D24EA6DBE456}"/>
              </a:ext>
            </a:extLst>
          </p:cNvPr>
          <p:cNvSpPr txBox="1"/>
          <p:nvPr/>
        </p:nvSpPr>
        <p:spPr>
          <a:xfrm>
            <a:off x="8216451" y="463715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DA66DD-7CE2-664E-89EB-C3F7248CD0D1}"/>
              </a:ext>
            </a:extLst>
          </p:cNvPr>
          <p:cNvGrpSpPr/>
          <p:nvPr/>
        </p:nvGrpSpPr>
        <p:grpSpPr>
          <a:xfrm>
            <a:off x="2303446" y="4357889"/>
            <a:ext cx="1997901" cy="1475349"/>
            <a:chOff x="2303446" y="4357889"/>
            <a:chExt cx="1997901" cy="147534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291267-6C14-B94E-B55C-9365761493BF}"/>
                </a:ext>
              </a:extLst>
            </p:cNvPr>
            <p:cNvSpPr/>
            <p:nvPr/>
          </p:nvSpPr>
          <p:spPr>
            <a:xfrm>
              <a:off x="3802432" y="4542555"/>
              <a:ext cx="402127" cy="394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F4C17DE-5DEB-444C-BDB3-29BB88176C0E}"/>
                </a:ext>
              </a:extLst>
            </p:cNvPr>
            <p:cNvSpPr/>
            <p:nvPr/>
          </p:nvSpPr>
          <p:spPr>
            <a:xfrm>
              <a:off x="3708512" y="4936786"/>
              <a:ext cx="592835" cy="53896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EAA9AD6-4012-3A4A-9A23-938CEB11A3A9}"/>
                </a:ext>
              </a:extLst>
            </p:cNvPr>
            <p:cNvCxnSpPr/>
            <p:nvPr/>
          </p:nvCxnSpPr>
          <p:spPr>
            <a:xfrm flipV="1">
              <a:off x="3802432" y="5475753"/>
              <a:ext cx="0" cy="3574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9E0ECD-557E-EE45-ADE8-C2884BE4E5EB}"/>
                </a:ext>
              </a:extLst>
            </p:cNvPr>
            <p:cNvCxnSpPr/>
            <p:nvPr/>
          </p:nvCxnSpPr>
          <p:spPr>
            <a:xfrm flipV="1">
              <a:off x="4128257" y="5470496"/>
              <a:ext cx="0" cy="3574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A90C704-B4EA-4E41-8227-67AB6CB6AE2D}"/>
                </a:ext>
              </a:extLst>
            </p:cNvPr>
            <p:cNvCxnSpPr/>
            <p:nvPr/>
          </p:nvCxnSpPr>
          <p:spPr>
            <a:xfrm flipH="1">
              <a:off x="2303446" y="4739670"/>
              <a:ext cx="1291092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785CD8-468E-FE4C-8BD0-C56795449ECF}"/>
                </a:ext>
              </a:extLst>
            </p:cNvPr>
            <p:cNvSpPr txBox="1"/>
            <p:nvPr/>
          </p:nvSpPr>
          <p:spPr>
            <a:xfrm>
              <a:off x="2968994" y="435788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1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n 43">
            <a:extLst>
              <a:ext uri="{FF2B5EF4-FFF2-40B4-BE49-F238E27FC236}">
                <a16:creationId xmlns:a16="http://schemas.microsoft.com/office/drawing/2014/main" id="{0EDBEF17-42B5-4944-B661-2C872764D4E7}"/>
              </a:ext>
            </a:extLst>
          </p:cNvPr>
          <p:cNvSpPr/>
          <p:nvPr/>
        </p:nvSpPr>
        <p:spPr>
          <a:xfrm>
            <a:off x="617960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6" name="Can 35">
            <a:extLst>
              <a:ext uri="{FF2B5EF4-FFF2-40B4-BE49-F238E27FC236}">
                <a16:creationId xmlns:a16="http://schemas.microsoft.com/office/drawing/2014/main" id="{1E89E8C4-E352-3A4D-921E-1686A9973178}"/>
              </a:ext>
            </a:extLst>
          </p:cNvPr>
          <p:cNvSpPr/>
          <p:nvPr/>
        </p:nvSpPr>
        <p:spPr>
          <a:xfrm>
            <a:off x="4905377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5" name="Can 34">
            <a:extLst>
              <a:ext uri="{FF2B5EF4-FFF2-40B4-BE49-F238E27FC236}">
                <a16:creationId xmlns:a16="http://schemas.microsoft.com/office/drawing/2014/main" id="{C877FA9B-A197-9E4C-A85E-B54B0D60D2CE}"/>
              </a:ext>
            </a:extLst>
          </p:cNvPr>
          <p:cNvSpPr/>
          <p:nvPr/>
        </p:nvSpPr>
        <p:spPr>
          <a:xfrm>
            <a:off x="3472002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05281-1037-8147-8F79-7D72DF06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98122-A161-EC4B-A795-850EDFE639E9}"/>
              </a:ext>
            </a:extLst>
          </p:cNvPr>
          <p:cNvSpPr txBox="1"/>
          <p:nvPr/>
        </p:nvSpPr>
        <p:spPr>
          <a:xfrm rot="16200000">
            <a:off x="16507" y="3801231"/>
            <a:ext cx="152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control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FDF91435-6B7B-8543-9E5B-3D60E7FCB2AF}"/>
              </a:ext>
            </a:extLst>
          </p:cNvPr>
          <p:cNvSpPr/>
          <p:nvPr/>
        </p:nvSpPr>
        <p:spPr>
          <a:xfrm>
            <a:off x="2820836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3EA3D-93BC-9A45-82AB-99FBF2F065F8}"/>
              </a:ext>
            </a:extLst>
          </p:cNvPr>
          <p:cNvSpPr txBox="1"/>
          <p:nvPr/>
        </p:nvSpPr>
        <p:spPr>
          <a:xfrm rot="16200000">
            <a:off x="1964407" y="355529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Printing, scanning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3338E-729A-C54E-ADF4-0FBCAFB2FF46}"/>
              </a:ext>
            </a:extLst>
          </p:cNvPr>
          <p:cNvSpPr txBox="1"/>
          <p:nvPr/>
        </p:nvSpPr>
        <p:spPr>
          <a:xfrm rot="16200000">
            <a:off x="4204205" y="3742400"/>
            <a:ext cx="1705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Mobile subscriptions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B68C72-AEE7-A849-B2EF-7632C1BC8B9F}"/>
              </a:ext>
            </a:extLst>
          </p:cNvPr>
          <p:cNvSpPr txBox="1"/>
          <p:nvPr/>
        </p:nvSpPr>
        <p:spPr>
          <a:xfrm rot="16200000">
            <a:off x="2653142" y="3602266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coffee machines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7E47BB-3435-F041-A17D-E084D65FC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81" y="4749215"/>
            <a:ext cx="1638300" cy="12319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7EBED74-443B-A345-A419-C6151F1C5BFB}"/>
              </a:ext>
            </a:extLst>
          </p:cNvPr>
          <p:cNvCxnSpPr/>
          <p:nvPr/>
        </p:nvCxnSpPr>
        <p:spPr>
          <a:xfrm>
            <a:off x="484204" y="2195645"/>
            <a:ext cx="33805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8F9FADC-1AE9-C84B-9DD9-EC2AD3686352}"/>
              </a:ext>
            </a:extLst>
          </p:cNvPr>
          <p:cNvSpPr txBox="1"/>
          <p:nvPr/>
        </p:nvSpPr>
        <p:spPr>
          <a:xfrm>
            <a:off x="273661" y="1718643"/>
            <a:ext cx="407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officer, Data protection officer</a:t>
            </a:r>
          </a:p>
        </p:txBody>
      </p:sp>
      <p:sp>
        <p:nvSpPr>
          <p:cNvPr id="42" name="Can 41">
            <a:extLst>
              <a:ext uri="{FF2B5EF4-FFF2-40B4-BE49-F238E27FC236}">
                <a16:creationId xmlns:a16="http://schemas.microsoft.com/office/drawing/2014/main" id="{B420A790-36BB-6E48-981E-9A2B9DC85F69}"/>
              </a:ext>
            </a:extLst>
          </p:cNvPr>
          <p:cNvSpPr/>
          <p:nvPr/>
        </p:nvSpPr>
        <p:spPr>
          <a:xfrm>
            <a:off x="1185991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5A3D37-31DA-DB42-BC93-A6C51DEEA5B4}"/>
              </a:ext>
            </a:extLst>
          </p:cNvPr>
          <p:cNvSpPr txBox="1"/>
          <p:nvPr/>
        </p:nvSpPr>
        <p:spPr>
          <a:xfrm rot="16200000">
            <a:off x="451392" y="372842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Library facilities</a:t>
            </a:r>
          </a:p>
        </p:txBody>
      </p:sp>
      <p:sp>
        <p:nvSpPr>
          <p:cNvPr id="46" name="Can 45">
            <a:extLst>
              <a:ext uri="{FF2B5EF4-FFF2-40B4-BE49-F238E27FC236}">
                <a16:creationId xmlns:a16="http://schemas.microsoft.com/office/drawing/2014/main" id="{BA7700FA-9A64-3E4C-8814-3A579F8B9073}"/>
              </a:ext>
            </a:extLst>
          </p:cNvPr>
          <p:cNvSpPr/>
          <p:nvPr/>
        </p:nvSpPr>
        <p:spPr>
          <a:xfrm>
            <a:off x="1712466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2CFE1A-EF86-5F47-A9D2-9A4ADBC27024}"/>
              </a:ext>
            </a:extLst>
          </p:cNvPr>
          <p:cNvSpPr txBox="1"/>
          <p:nvPr/>
        </p:nvSpPr>
        <p:spPr>
          <a:xfrm rot="16200000">
            <a:off x="1067635" y="370918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Meal plans,…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A4037-5714-FD44-B60D-49F7BD24C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" y="4868133"/>
            <a:ext cx="1676400" cy="1206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9EF1DB-ECA7-0E4D-A797-7CC091A0FEDF}"/>
              </a:ext>
            </a:extLst>
          </p:cNvPr>
          <p:cNvSpPr/>
          <p:nvPr/>
        </p:nvSpPr>
        <p:spPr>
          <a:xfrm>
            <a:off x="5315221" y="4734896"/>
            <a:ext cx="704743" cy="13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8" grpId="0" animBg="1"/>
      <p:bldP spid="9" grpId="0"/>
      <p:bldP spid="11" grpId="0"/>
      <p:bldP spid="34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2A4C0E-A959-7945-988D-E318D2A3FD4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Contains an embedded microprocessor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Has a operating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Has readable and writable access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Has a serial interface and may receive power from external sources (card readers)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Standardized by Global Platform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Autonomous secure system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B37393-2E14-F04E-A50C-93F57A4D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smartcard?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0B6C8-9C9E-DE4D-B57C-A54D04A3F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69" y="256403"/>
            <a:ext cx="1378068" cy="916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817B2-6EDF-4B43-942F-47499FCF1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273" y="4475038"/>
            <a:ext cx="1422400" cy="142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9E2DEC-CC7E-D341-9855-39FEC9B33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9" y="5491038"/>
            <a:ext cx="2489200" cy="81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2E27D5-0832-844E-B650-0E1547E82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07" y="4880596"/>
            <a:ext cx="2821169" cy="17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n 43">
            <a:extLst>
              <a:ext uri="{FF2B5EF4-FFF2-40B4-BE49-F238E27FC236}">
                <a16:creationId xmlns:a16="http://schemas.microsoft.com/office/drawing/2014/main" id="{0EDBEF17-42B5-4944-B661-2C872764D4E7}"/>
              </a:ext>
            </a:extLst>
          </p:cNvPr>
          <p:cNvSpPr/>
          <p:nvPr/>
        </p:nvSpPr>
        <p:spPr>
          <a:xfrm>
            <a:off x="617960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6" name="Can 35">
            <a:extLst>
              <a:ext uri="{FF2B5EF4-FFF2-40B4-BE49-F238E27FC236}">
                <a16:creationId xmlns:a16="http://schemas.microsoft.com/office/drawing/2014/main" id="{1E89E8C4-E352-3A4D-921E-1686A9973178}"/>
              </a:ext>
            </a:extLst>
          </p:cNvPr>
          <p:cNvSpPr/>
          <p:nvPr/>
        </p:nvSpPr>
        <p:spPr>
          <a:xfrm>
            <a:off x="4905377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5" name="Can 34">
            <a:extLst>
              <a:ext uri="{FF2B5EF4-FFF2-40B4-BE49-F238E27FC236}">
                <a16:creationId xmlns:a16="http://schemas.microsoft.com/office/drawing/2014/main" id="{C877FA9B-A197-9E4C-A85E-B54B0D60D2CE}"/>
              </a:ext>
            </a:extLst>
          </p:cNvPr>
          <p:cNvSpPr/>
          <p:nvPr/>
        </p:nvSpPr>
        <p:spPr>
          <a:xfrm>
            <a:off x="3472002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05281-1037-8147-8F79-7D72DF06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98122-A161-EC4B-A795-850EDFE639E9}"/>
              </a:ext>
            </a:extLst>
          </p:cNvPr>
          <p:cNvSpPr txBox="1"/>
          <p:nvPr/>
        </p:nvSpPr>
        <p:spPr>
          <a:xfrm rot="16200000">
            <a:off x="16507" y="3801231"/>
            <a:ext cx="152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control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FDF91435-6B7B-8543-9E5B-3D60E7FCB2AF}"/>
              </a:ext>
            </a:extLst>
          </p:cNvPr>
          <p:cNvSpPr/>
          <p:nvPr/>
        </p:nvSpPr>
        <p:spPr>
          <a:xfrm>
            <a:off x="2820836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3EA3D-93BC-9A45-82AB-99FBF2F065F8}"/>
              </a:ext>
            </a:extLst>
          </p:cNvPr>
          <p:cNvSpPr txBox="1"/>
          <p:nvPr/>
        </p:nvSpPr>
        <p:spPr>
          <a:xfrm rot="16200000">
            <a:off x="1964407" y="355529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Printing, scanning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3338E-729A-C54E-ADF4-0FBCAFB2FF46}"/>
              </a:ext>
            </a:extLst>
          </p:cNvPr>
          <p:cNvSpPr txBox="1"/>
          <p:nvPr/>
        </p:nvSpPr>
        <p:spPr>
          <a:xfrm rot="16200000">
            <a:off x="4204205" y="3742400"/>
            <a:ext cx="1705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Mobile subscriptions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B68C72-AEE7-A849-B2EF-7632C1BC8B9F}"/>
              </a:ext>
            </a:extLst>
          </p:cNvPr>
          <p:cNvSpPr txBox="1"/>
          <p:nvPr/>
        </p:nvSpPr>
        <p:spPr>
          <a:xfrm rot="16200000">
            <a:off x="2653142" y="3602266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,coffee machines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7E47BB-3435-F041-A17D-E084D65FC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81" y="4749215"/>
            <a:ext cx="1638300" cy="12319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7EBED74-443B-A345-A419-C6151F1C5BFB}"/>
              </a:ext>
            </a:extLst>
          </p:cNvPr>
          <p:cNvCxnSpPr/>
          <p:nvPr/>
        </p:nvCxnSpPr>
        <p:spPr>
          <a:xfrm>
            <a:off x="469651" y="2155889"/>
            <a:ext cx="33805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8F9FADC-1AE9-C84B-9DD9-EC2AD3686352}"/>
              </a:ext>
            </a:extLst>
          </p:cNvPr>
          <p:cNvSpPr txBox="1"/>
          <p:nvPr/>
        </p:nvSpPr>
        <p:spPr>
          <a:xfrm>
            <a:off x="163083" y="1722773"/>
            <a:ext cx="407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officer, Data protection officer</a:t>
            </a:r>
          </a:p>
        </p:txBody>
      </p:sp>
      <p:sp>
        <p:nvSpPr>
          <p:cNvPr id="42" name="Can 41">
            <a:extLst>
              <a:ext uri="{FF2B5EF4-FFF2-40B4-BE49-F238E27FC236}">
                <a16:creationId xmlns:a16="http://schemas.microsoft.com/office/drawing/2014/main" id="{B420A790-36BB-6E48-981E-9A2B9DC85F69}"/>
              </a:ext>
            </a:extLst>
          </p:cNvPr>
          <p:cNvSpPr/>
          <p:nvPr/>
        </p:nvSpPr>
        <p:spPr>
          <a:xfrm>
            <a:off x="1185991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5A3D37-31DA-DB42-BC93-A6C51DEEA5B4}"/>
              </a:ext>
            </a:extLst>
          </p:cNvPr>
          <p:cNvSpPr txBox="1"/>
          <p:nvPr/>
        </p:nvSpPr>
        <p:spPr>
          <a:xfrm rot="16200000">
            <a:off x="451392" y="372842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Library facilities</a:t>
            </a:r>
          </a:p>
        </p:txBody>
      </p:sp>
      <p:sp>
        <p:nvSpPr>
          <p:cNvPr id="46" name="Can 45">
            <a:extLst>
              <a:ext uri="{FF2B5EF4-FFF2-40B4-BE49-F238E27FC236}">
                <a16:creationId xmlns:a16="http://schemas.microsoft.com/office/drawing/2014/main" id="{BA7700FA-9A64-3E4C-8814-3A579F8B9073}"/>
              </a:ext>
            </a:extLst>
          </p:cNvPr>
          <p:cNvSpPr/>
          <p:nvPr/>
        </p:nvSpPr>
        <p:spPr>
          <a:xfrm>
            <a:off x="1712466" y="2674573"/>
            <a:ext cx="305642" cy="207464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2CFE1A-EF86-5F47-A9D2-9A4ADBC27024}"/>
              </a:ext>
            </a:extLst>
          </p:cNvPr>
          <p:cNvSpPr txBox="1"/>
          <p:nvPr/>
        </p:nvSpPr>
        <p:spPr>
          <a:xfrm rot="16200000">
            <a:off x="1067635" y="370918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Meal plans,…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464335-5308-9A4B-A5A5-4EE669642BF9}"/>
              </a:ext>
            </a:extLst>
          </p:cNvPr>
          <p:cNvGrpSpPr/>
          <p:nvPr/>
        </p:nvGrpSpPr>
        <p:grpSpPr>
          <a:xfrm>
            <a:off x="5876281" y="1936164"/>
            <a:ext cx="3000793" cy="4033084"/>
            <a:chOff x="5876281" y="1936164"/>
            <a:chExt cx="3000793" cy="4033084"/>
          </a:xfrm>
        </p:grpSpPr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8BCCAC2A-6028-6140-B15B-40A6AE28132A}"/>
                </a:ext>
              </a:extLst>
            </p:cNvPr>
            <p:cNvSpPr/>
            <p:nvPr/>
          </p:nvSpPr>
          <p:spPr>
            <a:xfrm>
              <a:off x="6305970" y="1936164"/>
              <a:ext cx="783583" cy="289856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94349D-C534-F447-8325-429201E155DB}"/>
                </a:ext>
              </a:extLst>
            </p:cNvPr>
            <p:cNvSpPr txBox="1"/>
            <p:nvPr/>
          </p:nvSpPr>
          <p:spPr>
            <a:xfrm rot="16200000">
              <a:off x="5490861" y="3181780"/>
              <a:ext cx="24801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Authentication, 2factor</a:t>
              </a:r>
            </a:p>
            <a:p>
              <a:r>
                <a:rPr lang="en-US" dirty="0"/>
                <a:t>Lockers,…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DB5014-98B0-D747-8E96-6A9EEE33A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238231" y="4603998"/>
              <a:ext cx="1003300" cy="1727200"/>
            </a:xfrm>
            <a:prstGeom prst="rect">
              <a:avLst/>
            </a:prstGeom>
          </p:spPr>
        </p:pic>
        <p:sp>
          <p:nvSpPr>
            <p:cNvPr id="23" name="Can 22">
              <a:extLst>
                <a:ext uri="{FF2B5EF4-FFF2-40B4-BE49-F238E27FC236}">
                  <a16:creationId xmlns:a16="http://schemas.microsoft.com/office/drawing/2014/main" id="{7AB56E62-3D9A-E04C-AE93-64A7B6B6FAE8}"/>
                </a:ext>
              </a:extLst>
            </p:cNvPr>
            <p:cNvSpPr/>
            <p:nvPr/>
          </p:nvSpPr>
          <p:spPr>
            <a:xfrm>
              <a:off x="8184503" y="2670387"/>
              <a:ext cx="305642" cy="2074642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74EDA2-3DF9-4942-BA2F-52D537E05647}"/>
                </a:ext>
              </a:extLst>
            </p:cNvPr>
            <p:cNvSpPr txBox="1"/>
            <p:nvPr/>
          </p:nvSpPr>
          <p:spPr>
            <a:xfrm rot="16200000">
              <a:off x="7349393" y="3555298"/>
              <a:ext cx="1975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Internet of Things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FCE8F1-E5D9-1441-B3B0-F4AAC3E4F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574" y="4990515"/>
              <a:ext cx="1079500" cy="749300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0D740B1-1FE8-B34E-AB67-81C63ECB8D6F}"/>
              </a:ext>
            </a:extLst>
          </p:cNvPr>
          <p:cNvSpPr/>
          <p:nvPr/>
        </p:nvSpPr>
        <p:spPr>
          <a:xfrm>
            <a:off x="5315221" y="4734896"/>
            <a:ext cx="704743" cy="13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11CDA33-BB99-5944-9490-0CCD3285F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0" y="4868133"/>
            <a:ext cx="1676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894C-BA39-1040-B0A0-72D7D390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Institutions benefit from a common smartcard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FDC5E-F0A3-FE41-AE2D-216DB632329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A ‘standardized’ campus card</a:t>
            </a:r>
          </a:p>
          <a:p>
            <a:r>
              <a:rPr lang="en-US" sz="2800" dirty="0"/>
              <a:t> Making use of a common system architecture</a:t>
            </a:r>
          </a:p>
          <a:p>
            <a:r>
              <a:rPr lang="en-US" sz="2800" dirty="0"/>
              <a:t> Using security as a starting point</a:t>
            </a:r>
          </a:p>
          <a:p>
            <a:r>
              <a:rPr lang="en-US" sz="2800" dirty="0"/>
              <a:t> Compatible with existing solutions</a:t>
            </a:r>
          </a:p>
          <a:p>
            <a:r>
              <a:rPr lang="en-US" sz="2800" dirty="0"/>
              <a:t> Manageable and upgradable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D30D1-8E9E-CA4C-8B7E-4AB2ED31839E}"/>
              </a:ext>
            </a:extLst>
          </p:cNvPr>
          <p:cNvSpPr txBox="1"/>
          <p:nvPr/>
        </p:nvSpPr>
        <p:spPr>
          <a:xfrm>
            <a:off x="206584" y="4288971"/>
            <a:ext cx="85798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dirty="0">
                <a:solidFill>
                  <a:schemeClr val="accent2"/>
                </a:solidFill>
              </a:rPr>
              <a:t>●</a:t>
            </a:r>
            <a:r>
              <a:rPr lang="en-US" sz="2800" dirty="0"/>
              <a:t> Future proof: accreditation, IoT, indoor coverage,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93AC9-0467-E84F-AE9D-FFAFFA03A82E}"/>
              </a:ext>
            </a:extLst>
          </p:cNvPr>
          <p:cNvSpPr txBox="1"/>
          <p:nvPr/>
        </p:nvSpPr>
        <p:spPr>
          <a:xfrm>
            <a:off x="206584" y="4913274"/>
            <a:ext cx="7438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●</a:t>
            </a:r>
            <a:r>
              <a:rPr lang="en-US" sz="1600" dirty="0"/>
              <a:t> </a:t>
            </a:r>
            <a:r>
              <a:rPr lang="en-US" sz="2800" dirty="0"/>
              <a:t>Institution in control over their own card, the </a:t>
            </a:r>
          </a:p>
          <a:p>
            <a:r>
              <a:rPr lang="en-US" sz="2800" dirty="0"/>
              <a:t>  security keys and the management</a:t>
            </a:r>
          </a:p>
        </p:txBody>
      </p:sp>
    </p:spTree>
    <p:extLst>
      <p:ext uri="{BB962C8B-B14F-4D97-AF65-F5344CB8AC3E}">
        <p14:creationId xmlns:p14="http://schemas.microsoft.com/office/powerpoint/2010/main" val="27859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Integrate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SIM on </a:t>
            </a:r>
            <a:r>
              <a:rPr lang="nl-NL" dirty="0" err="1"/>
              <a:t>the</a:t>
            </a:r>
            <a:r>
              <a:rPr lang="nl-NL" dirty="0"/>
              <a:t> campuscard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878">
            <a:off x="7413399" y="482604"/>
            <a:ext cx="1474039" cy="116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7FCEED-F9B8-564F-89A7-2FBFD86ED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1405614"/>
            <a:ext cx="7661564" cy="491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6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C8CE9-8C06-BD4E-83CE-8BB69A608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72" y="1579056"/>
            <a:ext cx="5767423" cy="4336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C0A79F-51CD-CA4F-9C0B-715815AF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E-SIM – high level design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B5B9DF5-E9F6-9D48-B081-E9A0120F33E5}"/>
              </a:ext>
            </a:extLst>
          </p:cNvPr>
          <p:cNvGrpSpPr/>
          <p:nvPr/>
        </p:nvGrpSpPr>
        <p:grpSpPr>
          <a:xfrm>
            <a:off x="483212" y="2295815"/>
            <a:ext cx="6592502" cy="2874499"/>
            <a:chOff x="483212" y="2295815"/>
            <a:chExt cx="6592502" cy="2874499"/>
          </a:xfrm>
        </p:grpSpPr>
        <p:sp>
          <p:nvSpPr>
            <p:cNvPr id="6" name="Rechthoek 11">
              <a:extLst>
                <a:ext uri="{FF2B5EF4-FFF2-40B4-BE49-F238E27FC236}">
                  <a16:creationId xmlns:a16="http://schemas.microsoft.com/office/drawing/2014/main" id="{DF757AB7-A988-9645-842C-D2BBD698297B}"/>
                </a:ext>
              </a:extLst>
            </p:cNvPr>
            <p:cNvSpPr/>
            <p:nvPr/>
          </p:nvSpPr>
          <p:spPr>
            <a:xfrm>
              <a:off x="483212" y="3038147"/>
              <a:ext cx="4665731" cy="1054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Telco level</a:t>
              </a:r>
            </a:p>
          </p:txBody>
        </p:sp>
        <p:sp>
          <p:nvSpPr>
            <p:cNvPr id="9" name="Rechthoek 4">
              <a:extLst>
                <a:ext uri="{FF2B5EF4-FFF2-40B4-BE49-F238E27FC236}">
                  <a16:creationId xmlns:a16="http://schemas.microsoft.com/office/drawing/2014/main" id="{E8DEC491-BB7A-9542-912B-217D29E96CB5}"/>
                </a:ext>
              </a:extLst>
            </p:cNvPr>
            <p:cNvSpPr/>
            <p:nvPr/>
          </p:nvSpPr>
          <p:spPr>
            <a:xfrm>
              <a:off x="483212" y="2295815"/>
              <a:ext cx="4665731" cy="7199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>
                  <a:solidFill>
                    <a:schemeClr val="tx1"/>
                  </a:solidFill>
                </a:rPr>
                <a:t>General Keys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Pijl-rechts 25">
              <a:extLst>
                <a:ext uri="{FF2B5EF4-FFF2-40B4-BE49-F238E27FC236}">
                  <a16:creationId xmlns:a16="http://schemas.microsoft.com/office/drawing/2014/main" id="{12B37BE0-D1B3-4C4E-AA44-C96873786428}"/>
                </a:ext>
              </a:extLst>
            </p:cNvPr>
            <p:cNvSpPr/>
            <p:nvPr/>
          </p:nvSpPr>
          <p:spPr>
            <a:xfrm>
              <a:off x="1403632" y="4266512"/>
              <a:ext cx="151242" cy="2635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0" name="Gebogen verbindingslijn 27">
              <a:extLst>
                <a:ext uri="{FF2B5EF4-FFF2-40B4-BE49-F238E27FC236}">
                  <a16:creationId xmlns:a16="http://schemas.microsoft.com/office/drawing/2014/main" id="{FB70DA4A-AF57-074D-863C-09430DA8A7E5}"/>
                </a:ext>
              </a:extLst>
            </p:cNvPr>
            <p:cNvCxnSpPr/>
            <p:nvPr/>
          </p:nvCxnSpPr>
          <p:spPr>
            <a:xfrm rot="5400000">
              <a:off x="411785" y="2527741"/>
              <a:ext cx="152419" cy="9564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hoek 11">
              <a:extLst>
                <a:ext uri="{FF2B5EF4-FFF2-40B4-BE49-F238E27FC236}">
                  <a16:creationId xmlns:a16="http://schemas.microsoft.com/office/drawing/2014/main" id="{5EC1394F-F26B-A047-B033-A091E1BE5C78}"/>
                </a:ext>
              </a:extLst>
            </p:cNvPr>
            <p:cNvSpPr/>
            <p:nvPr/>
          </p:nvSpPr>
          <p:spPr>
            <a:xfrm>
              <a:off x="483212" y="4115433"/>
              <a:ext cx="4665731" cy="1054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Applet level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BE5702-D7C8-7749-A016-84F1A85036D8}"/>
                </a:ext>
              </a:extLst>
            </p:cNvPr>
            <p:cNvSpPr/>
            <p:nvPr/>
          </p:nvSpPr>
          <p:spPr>
            <a:xfrm>
              <a:off x="492777" y="4115429"/>
              <a:ext cx="483934" cy="10548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DA23A7-887B-E64A-A3BC-AD4FAB43C7BD}"/>
                </a:ext>
              </a:extLst>
            </p:cNvPr>
            <p:cNvSpPr/>
            <p:nvPr/>
          </p:nvSpPr>
          <p:spPr>
            <a:xfrm>
              <a:off x="492777" y="3027894"/>
              <a:ext cx="483934" cy="105488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7249AA-6DBB-1D4D-9039-9427D69F4AA7}"/>
                </a:ext>
              </a:extLst>
            </p:cNvPr>
            <p:cNvSpPr txBox="1"/>
            <p:nvPr/>
          </p:nvSpPr>
          <p:spPr>
            <a:xfrm rot="16200000">
              <a:off x="276926" y="337066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MNO 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2F44A97-7AC1-4E49-A974-1B82ECB61F47}"/>
                </a:ext>
              </a:extLst>
            </p:cNvPr>
            <p:cNvSpPr/>
            <p:nvPr/>
          </p:nvSpPr>
          <p:spPr>
            <a:xfrm>
              <a:off x="993526" y="3038776"/>
              <a:ext cx="483934" cy="105488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384919-2A6F-314A-9B6B-F9DBF05B9CB6}"/>
                </a:ext>
              </a:extLst>
            </p:cNvPr>
            <p:cNvSpPr txBox="1"/>
            <p:nvPr/>
          </p:nvSpPr>
          <p:spPr>
            <a:xfrm rot="16200000">
              <a:off x="777675" y="338155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MNO 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DCBD69-1A82-5E4F-8988-0FBA7DA4E1FE}"/>
                </a:ext>
              </a:extLst>
            </p:cNvPr>
            <p:cNvSpPr/>
            <p:nvPr/>
          </p:nvSpPr>
          <p:spPr>
            <a:xfrm>
              <a:off x="1505148" y="3038777"/>
              <a:ext cx="483934" cy="1054881"/>
            </a:xfrm>
            <a:prstGeom prst="rect">
              <a:avLst/>
            </a:prstGeom>
            <a:solidFill>
              <a:srgbClr val="FF8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CA92810-7362-744E-9100-704D08D175D2}"/>
                </a:ext>
              </a:extLst>
            </p:cNvPr>
            <p:cNvSpPr txBox="1"/>
            <p:nvPr/>
          </p:nvSpPr>
          <p:spPr>
            <a:xfrm rot="16200000">
              <a:off x="1289297" y="338155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MNO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16868F-FD78-CF4C-A8F8-9934A1264B03}"/>
                </a:ext>
              </a:extLst>
            </p:cNvPr>
            <p:cNvSpPr txBox="1"/>
            <p:nvPr/>
          </p:nvSpPr>
          <p:spPr>
            <a:xfrm rot="16200000">
              <a:off x="351928" y="448101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 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3EDD534-9AB9-204F-BC96-D65A4E163380}"/>
                </a:ext>
              </a:extLst>
            </p:cNvPr>
            <p:cNvSpPr/>
            <p:nvPr/>
          </p:nvSpPr>
          <p:spPr>
            <a:xfrm>
              <a:off x="1004405" y="4115429"/>
              <a:ext cx="483934" cy="10548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3A039D-D185-1048-853D-08A2FCED2F1A}"/>
                </a:ext>
              </a:extLst>
            </p:cNvPr>
            <p:cNvSpPr txBox="1"/>
            <p:nvPr/>
          </p:nvSpPr>
          <p:spPr>
            <a:xfrm rot="16200000">
              <a:off x="863556" y="448100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 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D84D914-10C3-D147-9AB2-EC47FCD2131A}"/>
                </a:ext>
              </a:extLst>
            </p:cNvPr>
            <p:cNvSpPr/>
            <p:nvPr/>
          </p:nvSpPr>
          <p:spPr>
            <a:xfrm>
              <a:off x="1516587" y="4115429"/>
              <a:ext cx="483934" cy="10548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777344-3EA5-C54A-8280-61A22D3FD3EB}"/>
                </a:ext>
              </a:extLst>
            </p:cNvPr>
            <p:cNvSpPr txBox="1"/>
            <p:nvPr/>
          </p:nvSpPr>
          <p:spPr>
            <a:xfrm rot="16200000">
              <a:off x="1375738" y="448100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9041505-E5BA-4F4C-B132-49F3163712D5}"/>
                </a:ext>
              </a:extLst>
            </p:cNvPr>
            <p:cNvSpPr/>
            <p:nvPr/>
          </p:nvSpPr>
          <p:spPr>
            <a:xfrm>
              <a:off x="2029613" y="4115429"/>
              <a:ext cx="483934" cy="10548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316B420-30EA-3246-9649-9304CFC3CBB0}"/>
                </a:ext>
              </a:extLst>
            </p:cNvPr>
            <p:cNvSpPr txBox="1"/>
            <p:nvPr/>
          </p:nvSpPr>
          <p:spPr>
            <a:xfrm rot="16200000">
              <a:off x="1888764" y="449351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 4</a:t>
              </a:r>
            </a:p>
          </p:txBody>
        </p:sp>
        <p:sp>
          <p:nvSpPr>
            <p:cNvPr id="45" name="Pijl-rechts 24">
              <a:extLst>
                <a:ext uri="{FF2B5EF4-FFF2-40B4-BE49-F238E27FC236}">
                  <a16:creationId xmlns:a16="http://schemas.microsoft.com/office/drawing/2014/main" id="{CCA16604-1BF4-2C45-898E-E5800175A5E1}"/>
                </a:ext>
              </a:extLst>
            </p:cNvPr>
            <p:cNvSpPr/>
            <p:nvPr/>
          </p:nvSpPr>
          <p:spPr>
            <a:xfrm>
              <a:off x="2695703" y="3262128"/>
              <a:ext cx="493815" cy="5864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Pijl-rechts 24">
              <a:extLst>
                <a:ext uri="{FF2B5EF4-FFF2-40B4-BE49-F238E27FC236}">
                  <a16:creationId xmlns:a16="http://schemas.microsoft.com/office/drawing/2014/main" id="{B8EEA631-B4A3-9D40-89E0-2395F031D7A5}"/>
                </a:ext>
              </a:extLst>
            </p:cNvPr>
            <p:cNvSpPr/>
            <p:nvPr/>
          </p:nvSpPr>
          <p:spPr>
            <a:xfrm>
              <a:off x="2675015" y="4317009"/>
              <a:ext cx="493815" cy="5864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A6B63F-9BE2-634B-A9D2-57C9183DB1C9}"/>
                </a:ext>
              </a:extLst>
            </p:cNvPr>
            <p:cNvCxnSpPr>
              <a:cxnSpLocks/>
            </p:cNvCxnSpPr>
            <p:nvPr/>
          </p:nvCxnSpPr>
          <p:spPr>
            <a:xfrm>
              <a:off x="5148943" y="2295815"/>
              <a:ext cx="1926771" cy="1259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ED3BB2A-43F0-5A4C-981B-774FFDDD8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8508" y="4135282"/>
              <a:ext cx="1917206" cy="10350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032AFF1-648D-D74D-ABC7-5FB820563D66}"/>
              </a:ext>
            </a:extLst>
          </p:cNvPr>
          <p:cNvSpPr/>
          <p:nvPr/>
        </p:nvSpPr>
        <p:spPr>
          <a:xfrm>
            <a:off x="6379026" y="1553208"/>
            <a:ext cx="2534369" cy="162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864E-D55F-3849-BD2C-0F8F051E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the SIM in two parts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8F843-1026-914F-AF5D-E80C4B9A2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30" y="2651787"/>
            <a:ext cx="3902659" cy="2158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75B92-9FF6-7E45-BB64-3CD9D033E8FF}"/>
              </a:ext>
            </a:extLst>
          </p:cNvPr>
          <p:cNvSpPr txBox="1"/>
          <p:nvPr/>
        </p:nvSpPr>
        <p:spPr>
          <a:xfrm>
            <a:off x="404727" y="1796146"/>
            <a:ext cx="3396884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Part #1  : Mobile operator profiles</a:t>
            </a:r>
          </a:p>
          <a:p>
            <a:pPr marL="257175" indent="-257175">
              <a:buAutoNum type="alphaLcParenR"/>
            </a:pPr>
            <a:endParaRPr lang="en-US" sz="2000" dirty="0"/>
          </a:p>
          <a:p>
            <a:pPr marL="257175" indent="-257175">
              <a:buAutoNum type="alphaLcParenR"/>
            </a:pPr>
            <a:r>
              <a:rPr lang="en-US" sz="2000" b="1" dirty="0"/>
              <a:t>Mobile infrastructure:</a:t>
            </a:r>
            <a:br>
              <a:rPr lang="en-US" sz="2000" dirty="0"/>
            </a:br>
            <a:r>
              <a:rPr lang="en-US" sz="2000" dirty="0"/>
              <a:t>- Voice</a:t>
            </a:r>
            <a:br>
              <a:rPr lang="en-US" sz="2000" dirty="0"/>
            </a:br>
            <a:r>
              <a:rPr lang="en-US" sz="2000" dirty="0"/>
              <a:t>- 3G/4G data</a:t>
            </a:r>
            <a:br>
              <a:rPr lang="en-US" sz="2000" dirty="0"/>
            </a:br>
            <a:r>
              <a:rPr lang="en-US" sz="2000" dirty="0"/>
              <a:t>- SMS/M2M</a:t>
            </a:r>
          </a:p>
          <a:p>
            <a:pPr marL="257175" indent="-257175">
              <a:buAutoNum type="alphaLcParenR"/>
            </a:pPr>
            <a:r>
              <a:rPr lang="en-US" sz="2000" b="1" dirty="0"/>
              <a:t>Indoor communication:</a:t>
            </a:r>
            <a:br>
              <a:rPr lang="en-US" sz="2000" dirty="0"/>
            </a:br>
            <a:r>
              <a:rPr lang="en-US" sz="2000" dirty="0"/>
              <a:t>- Bad indoor coverage</a:t>
            </a:r>
            <a:br>
              <a:rPr lang="en-US" sz="2000" dirty="0"/>
            </a:br>
            <a:r>
              <a:rPr lang="en-US" sz="2000" dirty="0"/>
              <a:t>- Internet of Things</a:t>
            </a:r>
            <a:br>
              <a:rPr lang="en-US" sz="2000" dirty="0"/>
            </a:br>
            <a:r>
              <a:rPr lang="en-US" sz="2000" dirty="0"/>
              <a:t>- Unified Communications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7AB8B-45CA-9C44-AB7B-B36CE8D05ED8}"/>
              </a:ext>
            </a:extLst>
          </p:cNvPr>
          <p:cNvSpPr txBox="1"/>
          <p:nvPr/>
        </p:nvSpPr>
        <p:spPr>
          <a:xfrm>
            <a:off x="5526916" y="1748706"/>
            <a:ext cx="3396884" cy="39087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Part #2 smart card management</a:t>
            </a:r>
          </a:p>
          <a:p>
            <a:endParaRPr lang="en-US" sz="2000" dirty="0"/>
          </a:p>
          <a:p>
            <a:pPr marL="257175" indent="-257175">
              <a:buAutoNum type="alphaLcParenR"/>
            </a:pPr>
            <a:r>
              <a:rPr lang="en-US" sz="2000" dirty="0"/>
              <a:t>Design campus card</a:t>
            </a:r>
          </a:p>
          <a:p>
            <a:pPr marL="257175" indent="-257175">
              <a:buAutoNum type="alphaLcParenR"/>
            </a:pPr>
            <a:r>
              <a:rPr lang="en-US" sz="2000" dirty="0"/>
              <a:t>Security keys within corporate HSM</a:t>
            </a:r>
          </a:p>
          <a:p>
            <a:pPr marL="257175" indent="-257175">
              <a:buFontTx/>
              <a:buAutoNum type="alphaLcParenR"/>
            </a:pPr>
            <a:r>
              <a:rPr lang="en-US" sz="2000" dirty="0"/>
              <a:t>Over-the-air provisioning</a:t>
            </a:r>
          </a:p>
          <a:p>
            <a:pPr marL="257175" indent="-257175">
              <a:buAutoNum type="alphaLcParenR"/>
            </a:pPr>
            <a:r>
              <a:rPr lang="en-US" sz="2000" dirty="0"/>
              <a:t>Institution’s security domain</a:t>
            </a:r>
          </a:p>
          <a:p>
            <a:pPr marL="257175" indent="-257175">
              <a:buAutoNum type="alphaLcParenR"/>
            </a:pPr>
            <a:r>
              <a:rPr lang="en-US" sz="2000" dirty="0"/>
              <a:t>Applet management for secure apps on device or machine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1EE1F-85C5-D141-8728-2A3EFF9AD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06583" y="2034206"/>
            <a:ext cx="880379" cy="49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0A78BF-A833-EC4A-B3CC-81A987D7D144}"/>
              </a:ext>
            </a:extLst>
          </p:cNvPr>
          <p:cNvCxnSpPr/>
          <p:nvPr/>
        </p:nvCxnSpPr>
        <p:spPr>
          <a:xfrm>
            <a:off x="4559687" y="2511877"/>
            <a:ext cx="0" cy="260168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E-SIM as </a:t>
            </a:r>
            <a:r>
              <a:rPr lang="nl-NL" dirty="0" err="1"/>
              <a:t>one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building </a:t>
            </a:r>
            <a:r>
              <a:rPr lang="nl-NL" dirty="0" err="1"/>
              <a:t>blocks</a:t>
            </a:r>
            <a:r>
              <a:rPr lang="nl-NL" dirty="0"/>
              <a:t>, </a:t>
            </a:r>
            <a:r>
              <a:rPr lang="nl-NL" dirty="0" err="1"/>
              <a:t>enablers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on </a:t>
            </a:r>
            <a:r>
              <a:rPr lang="nl-NL" dirty="0" err="1"/>
              <a:t>the</a:t>
            </a:r>
            <a:r>
              <a:rPr lang="nl-NL" dirty="0"/>
              <a:t> campus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The E-SIM potentially: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Provides an </a:t>
            </a:r>
            <a:r>
              <a:rPr lang="en-US" sz="2400" b="1" dirty="0"/>
              <a:t>autonomous secure system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	Separates applets from operator profiles; ownership of security domain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Provides the </a:t>
            </a:r>
            <a:r>
              <a:rPr lang="en-US" sz="2400" b="1" dirty="0"/>
              <a:t>flexibility</a:t>
            </a:r>
            <a:r>
              <a:rPr lang="en-US" sz="2400" dirty="0"/>
              <a:t> of remotely changing network operator profiles and perform card management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Can provide secure </a:t>
            </a:r>
            <a:r>
              <a:rPr lang="en-US" sz="2400" b="1" dirty="0"/>
              <a:t>authentication </a:t>
            </a:r>
            <a:r>
              <a:rPr lang="en-US" sz="2400" dirty="0"/>
              <a:t>for Wi-Fi, </a:t>
            </a:r>
            <a:r>
              <a:rPr lang="en-US" sz="2400" dirty="0" err="1"/>
              <a:t>MulteFire</a:t>
            </a:r>
            <a:r>
              <a:rPr lang="en-US" sz="2400" dirty="0"/>
              <a:t>, Private LTE, 5G, </a:t>
            </a:r>
            <a:r>
              <a:rPr lang="en-US" sz="2400" dirty="0" err="1"/>
              <a:t>LoRa</a:t>
            </a:r>
            <a:r>
              <a:rPr lang="en-US" sz="2400" dirty="0"/>
              <a:t>, LTE-M,…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Can be used to delegate security for several </a:t>
            </a:r>
            <a:r>
              <a:rPr lang="en-US" sz="2400" b="1" dirty="0"/>
              <a:t>applications</a:t>
            </a:r>
            <a:r>
              <a:rPr lang="en-US" sz="2400" dirty="0"/>
              <a:t> in smartphones / tablets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878">
            <a:off x="7115655" y="855886"/>
            <a:ext cx="1474039" cy="11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24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1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URF">
  <a:themeElements>
    <a:clrScheme name="Surfn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DB4"/>
      </a:accent1>
      <a:accent2>
        <a:srgbClr val="0090C4"/>
      </a:accent2>
      <a:accent3>
        <a:srgbClr val="5EA8D2"/>
      </a:accent3>
      <a:accent4>
        <a:srgbClr val="9BC4E1"/>
      </a:accent4>
      <a:accent5>
        <a:srgbClr val="CEE0F0"/>
      </a:accent5>
      <a:accent6>
        <a:srgbClr val="6D6E71"/>
      </a:accent6>
      <a:hlink>
        <a:srgbClr val="0000FF"/>
      </a:hlink>
      <a:folHlink>
        <a:srgbClr val="800080"/>
      </a:folHlink>
    </a:clrScheme>
    <a:fontScheme name="Su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BBBF3003-8B9A-FA4B-8E63-CDA815F4CAB3}" vid="{53380C3C-2879-FC42-8113-EB17D74B49DF}"/>
    </a:ext>
  </a:extLst>
</a:theme>
</file>

<file path=ppt/theme/theme2.xml><?xml version="1.0" encoding="utf-8"?>
<a:theme xmlns:a="http://schemas.openxmlformats.org/drawingml/2006/main" name="1_SURF">
  <a:themeElements>
    <a:clrScheme name="Surfn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DB4"/>
      </a:accent1>
      <a:accent2>
        <a:srgbClr val="0090C4"/>
      </a:accent2>
      <a:accent3>
        <a:srgbClr val="5EA8D2"/>
      </a:accent3>
      <a:accent4>
        <a:srgbClr val="9BC4E1"/>
      </a:accent4>
      <a:accent5>
        <a:srgbClr val="CEE0F0"/>
      </a:accent5>
      <a:accent6>
        <a:srgbClr val="6D6E71"/>
      </a:accent6>
      <a:hlink>
        <a:srgbClr val="0000FF"/>
      </a:hlink>
      <a:folHlink>
        <a:srgbClr val="800080"/>
      </a:folHlink>
    </a:clrScheme>
    <a:fontScheme name="Su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RFnet template 16-9" id="{132258D6-5C19-7F4E-841B-16B67FCB017B}" vid="{B5EFB0BD-38A3-A142-A6C5-5C415E552B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0121F59773F94AA3E21BD911C70D3F" ma:contentTypeVersion="0" ma:contentTypeDescription="Een nieuw document maken." ma:contentTypeScope="" ma:versionID="a2f9e45eacdcd3462deff0870e7b16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6F37FF-871A-4413-B2EA-18FCE92FA6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3ADDF6-C92D-48EC-A5F4-E3D83B582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9EB17D-20AA-4E4E-949B-6F7A74234A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SURFnet template 4-3</Template>
  <TotalTime>0</TotalTime>
  <Words>564</Words>
  <Application>Microsoft Macintosh PowerPoint</Application>
  <PresentationFormat>On-screen Show (4:3)</PresentationFormat>
  <Paragraphs>117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SURF</vt:lpstr>
      <vt:lpstr>1_SURF</vt:lpstr>
      <vt:lpstr>Using the SIM for the campus card </vt:lpstr>
      <vt:lpstr>Problem description</vt:lpstr>
      <vt:lpstr>What is a smartcard?</vt:lpstr>
      <vt:lpstr>Problem description</vt:lpstr>
      <vt:lpstr>Institutions benefit from a common smartcard design</vt:lpstr>
      <vt:lpstr>Integrate the SIM on the campuscard</vt:lpstr>
      <vt:lpstr>E-SIM – high level design</vt:lpstr>
      <vt:lpstr>Dividing the SIM in two parts</vt:lpstr>
      <vt:lpstr>E-SIM as one of the building blocks, enablers  on the campus card</vt:lpstr>
      <vt:lpstr>Google puts E-SIMs in Chromebooks…?</vt:lpstr>
      <vt:lpstr>Innovations on SIMs</vt:lpstr>
      <vt:lpstr>Where are we; what are the next steps?</vt:lpstr>
      <vt:lpstr>Demo: applet on SIM to gain access to eduroam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Frans Panken</dc:creator>
  <cp:lastModifiedBy/>
  <cp:revision>1</cp:revision>
  <dcterms:created xsi:type="dcterms:W3CDTF">2017-03-21T14:13:15Z</dcterms:created>
  <dcterms:modified xsi:type="dcterms:W3CDTF">2018-06-13T08:02:59Z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0x0101007E0121F59773F94AA3E21BD911C70D3F</vt:lpwstr>
  </property>
</Properties>
</file>