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8"/>
  </p:notesMasterIdLst>
  <p:sldIdLst>
    <p:sldId id="284" r:id="rId6"/>
    <p:sldId id="287" r:id="rId7"/>
    <p:sldId id="296" r:id="rId8"/>
    <p:sldId id="290" r:id="rId9"/>
    <p:sldId id="295" r:id="rId10"/>
    <p:sldId id="289" r:id="rId11"/>
    <p:sldId id="291" r:id="rId12"/>
    <p:sldId id="292" r:id="rId13"/>
    <p:sldId id="293" r:id="rId14"/>
    <p:sldId id="294" r:id="rId15"/>
    <p:sldId id="288" r:id="rId16"/>
    <p:sldId id="286" r:id="rId17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273"/>
    <a:srgbClr val="82C8E4"/>
    <a:srgbClr val="4992CD"/>
    <a:srgbClr val="2D6B96"/>
    <a:srgbClr val="1C4161"/>
    <a:srgbClr val="CF1753"/>
    <a:srgbClr val="ED1556"/>
    <a:srgbClr val="EC0E51"/>
    <a:srgbClr val="004361"/>
    <a:srgbClr val="003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57" autoAdjust="0"/>
    <p:restoredTop sz="90759"/>
  </p:normalViewPr>
  <p:slideViewPr>
    <p:cSldViewPr snapToGrid="0">
      <p:cViewPr varScale="1">
        <p:scale>
          <a:sx n="143" d="100"/>
          <a:sy n="143" d="100"/>
        </p:scale>
        <p:origin x="216" y="3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 most of you might</a:t>
            </a:r>
            <a:r>
              <a:rPr lang="en-GB" baseline="0" dirty="0" smtClean="0"/>
              <a:t> know …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C110B-1C27-4A5B-8007-E6BF4BB6C5F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126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</a:t>
            </a:r>
            <a:r>
              <a:rPr lang="en-GB" dirty="0" err="1" smtClean="0"/>
              <a:t>www.perfsonar.net</a:t>
            </a:r>
            <a:r>
              <a:rPr lang="en-GB" dirty="0" smtClean="0"/>
              <a:t>/about/</a:t>
            </a:r>
            <a:r>
              <a:rPr lang="en-GB" dirty="0" err="1" smtClean="0"/>
              <a:t>perfsonar</a:t>
            </a:r>
            <a:r>
              <a:rPr lang="en-GB" dirty="0" smtClean="0"/>
              <a:t>-history-timeline/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C110B-1C27-4A5B-8007-E6BF4BB6C5F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567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Contexts</a:t>
            </a:r>
            <a:r>
              <a:rPr lang="fr-FR" baseline="0" dirty="0" smtClean="0"/>
              <a:t> and LNN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useful</a:t>
            </a:r>
            <a:r>
              <a:rPr lang="fr-FR" baseline="0" dirty="0" smtClean="0"/>
              <a:t> for </a:t>
            </a:r>
            <a:r>
              <a:rPr lang="fr-FR" baseline="0" dirty="0" err="1" smtClean="0"/>
              <a:t>measurements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virtual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environments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think</a:t>
            </a:r>
            <a:r>
              <a:rPr lang="fr-FR" baseline="0" dirty="0" smtClean="0"/>
              <a:t> MD-VPN, GTS, …)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C110B-1C27-4A5B-8007-E6BF4BB6C5F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071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TWAMP is useful because of accuracy,</a:t>
            </a:r>
            <a:r>
              <a:rPr lang="en-GB" baseline="0" dirty="0" smtClean="0"/>
              <a:t> easier then 2 OWAMP measurements, more reliable than ping.</a:t>
            </a:r>
            <a:endParaRPr lang="en-GB" dirty="0" smtClean="0"/>
          </a:p>
          <a:p>
            <a:r>
              <a:rPr lang="en-GB" dirty="0" smtClean="0"/>
              <a:t>pSConfig</a:t>
            </a:r>
            <a:r>
              <a:rPr lang="en-GB" baseline="0" dirty="0" smtClean="0"/>
              <a:t> has better integration with pScheduler, more modularity and flexibility, backward compatible with existing mesh files</a:t>
            </a:r>
            <a:endParaRPr lang="en-GB" dirty="0" smtClean="0"/>
          </a:p>
          <a:p>
            <a:r>
              <a:rPr lang="en-GB" dirty="0" smtClean="0"/>
              <a:t>MCA running inside</a:t>
            </a:r>
            <a:r>
              <a:rPr lang="en-GB" baseline="0" dirty="0" smtClean="0"/>
              <a:t> a Docker container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C110B-1C27-4A5B-8007-E6BF4BB6C5F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63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We’re putting the final touches to the beta.  We’re always</a:t>
            </a:r>
            <a:r>
              <a:rPr lang="en-GB" baseline="0" dirty="0" smtClean="0"/>
              <a:t> looking at more beta testers.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C110B-1C27-4A5B-8007-E6BF4BB6C5F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913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"/>
            <a:ext cx="9144000" cy="51389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411" y="1125415"/>
            <a:ext cx="986095" cy="4278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52" y="928883"/>
            <a:ext cx="2965818" cy="745521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7644" y="3297754"/>
            <a:ext cx="3822700" cy="281467"/>
          </a:xfrm>
        </p:spPr>
        <p:txBody>
          <a:bodyPr>
            <a:noAutofit/>
          </a:bodyPr>
          <a:lstStyle>
            <a:lvl1pPr marL="0" indent="0"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697644" y="2767292"/>
            <a:ext cx="6984756" cy="376599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82C8E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97644" y="2205711"/>
            <a:ext cx="6984756" cy="426979"/>
          </a:xfrm>
        </p:spPr>
        <p:txBody>
          <a:bodyPr>
            <a:noAutofit/>
          </a:bodyPr>
          <a:lstStyle>
            <a:lvl1pPr marL="0" indent="0">
              <a:lnSpc>
                <a:spcPct val="70000"/>
              </a:lnSpc>
              <a:buNone/>
              <a:defRPr sz="2400" b="1">
                <a:solidFill>
                  <a:srgbClr val="F5E273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97643" y="3952706"/>
            <a:ext cx="3752453" cy="327255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Location</a:t>
            </a:r>
            <a:endParaRPr lang="en-GB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697643" y="4186233"/>
            <a:ext cx="3752453" cy="321239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  <a:endParaRPr lang="en-GB" noProof="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732039" y="480953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A0F2-EE66-4F60-8C00-E0BE38E7AEC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50201" y="131562"/>
            <a:ext cx="6437461" cy="695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Slide Title</a:t>
            </a:r>
            <a:br>
              <a:rPr lang="en-GB" noProof="0" dirty="0" smtClean="0"/>
            </a:br>
            <a:r>
              <a:rPr lang="en-GB" noProof="0" dirty="0" smtClean="0"/>
              <a:t>subtitle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for GN4 related present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"/>
            <a:ext cx="9144000" cy="513892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411" y="1125415"/>
            <a:ext cx="986095" cy="42789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52" y="928883"/>
            <a:ext cx="2965818" cy="745521"/>
          </a:xfrm>
          <a:prstGeom prst="rect">
            <a:avLst/>
          </a:prstGeom>
        </p:spPr>
      </p:pic>
      <p:sp>
        <p:nvSpPr>
          <p:cNvPr id="14" name="Title 3"/>
          <p:cNvSpPr txBox="1">
            <a:spLocks/>
          </p:cNvSpPr>
          <p:nvPr userDrawn="1"/>
        </p:nvSpPr>
        <p:spPr>
          <a:xfrm>
            <a:off x="697643" y="2248268"/>
            <a:ext cx="2470860" cy="441921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 baseline="0">
                <a:solidFill>
                  <a:srgbClr val="004361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l"/>
            <a:r>
              <a:rPr lang="en-GB" sz="2400" b="1" dirty="0">
                <a:solidFill>
                  <a:srgbClr val="F5E273"/>
                </a:solidFill>
              </a:rPr>
              <a:t>Thank you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70718" y="3575980"/>
            <a:ext cx="3795964" cy="263127"/>
          </a:xfrm>
        </p:spPr>
        <p:txBody>
          <a:bodyPr>
            <a:noAutofit/>
          </a:bodyPr>
          <a:lstStyle>
            <a:lvl1pPr marL="0" indent="0" algn="l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Presenter email</a:t>
            </a:r>
          </a:p>
        </p:txBody>
      </p:sp>
      <p:sp>
        <p:nvSpPr>
          <p:cNvPr id="16" name="Title 3"/>
          <p:cNvSpPr txBox="1">
            <a:spLocks/>
          </p:cNvSpPr>
          <p:nvPr userDrawn="1"/>
        </p:nvSpPr>
        <p:spPr>
          <a:xfrm>
            <a:off x="697642" y="2618033"/>
            <a:ext cx="3704237" cy="441921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 baseline="0">
                <a:solidFill>
                  <a:srgbClr val="004361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 algn="l"/>
            <a:r>
              <a:rPr lang="en-US" sz="2800" b="1" dirty="0">
                <a:solidFill>
                  <a:srgbClr val="F5E273"/>
                </a:solidFill>
              </a:rPr>
              <a:t>Any Questions?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1059405" y="4645656"/>
            <a:ext cx="39697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500" dirty="0">
                <a:solidFill>
                  <a:schemeClr val="bg1"/>
                </a:solidFill>
              </a:rPr>
              <a:t>© GÉANT Association on behalf of the GN4-2 project. The research leading to these results has received funding from the European Union’s Horizon 2020research and innovation programme under Grant Agreement No. 731122 (GN4-2).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18" y="4670696"/>
            <a:ext cx="288687" cy="19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51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446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143" b="33913"/>
          <a:stretch/>
        </p:blipFill>
        <p:spPr>
          <a:xfrm>
            <a:off x="7317683" y="234462"/>
            <a:ext cx="1568409" cy="49293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0201" y="131562"/>
            <a:ext cx="6437461" cy="695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  <a:br>
              <a:rPr lang="en-US" dirty="0"/>
            </a:br>
            <a:r>
              <a:rPr lang="en-US" dirty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201" y="1149765"/>
            <a:ext cx="8439238" cy="3489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6877" y="4809935"/>
            <a:ext cx="8362562" cy="0"/>
          </a:xfrm>
          <a:prstGeom prst="line">
            <a:avLst/>
          </a:prstGeom>
          <a:ln w="3175" cap="rnd">
            <a:solidFill>
              <a:srgbClr val="2D6B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341735" y="4831436"/>
            <a:ext cx="2834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solidFill>
                  <a:srgbClr val="1C4161"/>
                </a:solidFill>
              </a:rPr>
              <a:t>TNC18 </a:t>
            </a:r>
            <a:r>
              <a:rPr lang="en-GB" sz="900" b="0" dirty="0">
                <a:solidFill>
                  <a:srgbClr val="1C4161"/>
                </a:solidFill>
              </a:rPr>
              <a:t>Intelligent networks, cool edges?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732039" y="480953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A0F2-EE66-4F60-8C00-E0BE38E7AEC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61" r:id="rId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600" b="1" kern="1200">
          <a:solidFill>
            <a:srgbClr val="F5E273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rgbClr val="004360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00436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003F5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004360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004360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erfsonar@lists.geant.or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ists.internet2.edu/sympa/info/perfsonar-user" TargetMode="External"/><Relationship Id="rId4" Type="http://schemas.openxmlformats.org/officeDocument/2006/relationships/hyperlink" Target="mailto:perfsonar@lists.geant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perfsonar/project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stats.es.net/ServicesDirectory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rfsonar.net/about/perfsonar-history-timeline/" TargetMode="External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erfsonar.net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erfsonar@lists.geant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Antoine Delvaux - PSNC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perfSONAR and PMP services in GÉANT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Performance Measuring &amp; Monitoring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Trondheim, Norway	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 smtClean="0"/>
              <a:t>13</a:t>
            </a:r>
            <a:r>
              <a:rPr lang="en-GB" baseline="30000" dirty="0" smtClean="0"/>
              <a:t>th</a:t>
            </a:r>
            <a:r>
              <a:rPr lang="en-GB" dirty="0" smtClean="0"/>
              <a:t>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539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Providing GÉANT NREN Multi-Domain Performance Monitoring </a:t>
            </a:r>
            <a:r>
              <a:rPr lang="en-GB" sz="2000" dirty="0" smtClean="0"/>
              <a:t>expertise, advices </a:t>
            </a:r>
            <a:r>
              <a:rPr lang="en-GB" sz="2000" dirty="0" smtClean="0"/>
              <a:t>and support</a:t>
            </a:r>
          </a:p>
          <a:p>
            <a:r>
              <a:rPr lang="en-GB" sz="2000" dirty="0" smtClean="0"/>
              <a:t>Can help with training, collaborating with </a:t>
            </a:r>
            <a:r>
              <a:rPr lang="en-GB" sz="2000" dirty="0" err="1" smtClean="0"/>
              <a:t>eduPERT</a:t>
            </a:r>
            <a:endParaRPr lang="en-GB" sz="2000" dirty="0" smtClean="0"/>
          </a:p>
          <a:p>
            <a:r>
              <a:rPr lang="en-GB" sz="2000" dirty="0" smtClean="0"/>
              <a:t>Successful examples:</a:t>
            </a:r>
          </a:p>
          <a:p>
            <a:pPr lvl="1"/>
            <a:r>
              <a:rPr lang="en-GB" sz="1800" dirty="0" smtClean="0"/>
              <a:t>perfSONAR deployment help for </a:t>
            </a:r>
            <a:r>
              <a:rPr lang="en-GB" sz="1800" dirty="0" err="1" smtClean="0"/>
              <a:t>NORDUNet</a:t>
            </a:r>
            <a:endParaRPr lang="en-GB" sz="1800" dirty="0" smtClean="0"/>
          </a:p>
          <a:p>
            <a:pPr lvl="1"/>
            <a:r>
              <a:rPr lang="en-GB" sz="1800" dirty="0" smtClean="0"/>
              <a:t>perfSONAR training at JISC</a:t>
            </a:r>
          </a:p>
          <a:p>
            <a:pPr lvl="1"/>
            <a:r>
              <a:rPr lang="en-GB" sz="1800" dirty="0" smtClean="0"/>
              <a:t>Support to the </a:t>
            </a:r>
            <a:r>
              <a:rPr lang="en-GB" sz="1800" dirty="0" err="1" smtClean="0"/>
              <a:t>DragonLab</a:t>
            </a:r>
            <a:r>
              <a:rPr lang="en-GB" sz="1800" dirty="0" smtClean="0"/>
              <a:t> project with UNINETT</a:t>
            </a:r>
          </a:p>
          <a:p>
            <a:r>
              <a:rPr lang="en-GB" sz="2000" dirty="0" smtClean="0"/>
              <a:t>Coming up: perfSONAR deployment </a:t>
            </a:r>
            <a:r>
              <a:rPr lang="en-GB" sz="2000" dirty="0" smtClean="0"/>
              <a:t>support for </a:t>
            </a:r>
            <a:r>
              <a:rPr lang="en-GB" sz="2000" dirty="0" smtClean="0"/>
              <a:t>PRACE</a:t>
            </a:r>
          </a:p>
          <a:p>
            <a:r>
              <a:rPr lang="en-GB" sz="2000" b="1" dirty="0" smtClean="0"/>
              <a:t>Experts available to you!</a:t>
            </a:r>
          </a:p>
          <a:p>
            <a:pPr lvl="1"/>
            <a:r>
              <a:rPr lang="en-GB" sz="1800" dirty="0" smtClean="0"/>
              <a:t>Get in touch: </a:t>
            </a:r>
            <a:r>
              <a:rPr lang="en-GB" sz="1800" dirty="0" smtClean="0">
                <a:hlinkClick r:id="rId2"/>
              </a:rPr>
              <a:t>perfsonar@lists.geant.org</a:t>
            </a:r>
            <a:endParaRPr lang="en-GB" sz="1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7CA0F2-EE66-4F60-8C00-E0BE38E7AEC5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Multi-Domain Monitoring Expertise and Consultancy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74649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About </a:t>
            </a:r>
            <a:r>
              <a:rPr lang="en-GB" sz="2000" dirty="0"/>
              <a:t>your perfSONAR feature </a:t>
            </a:r>
            <a:r>
              <a:rPr lang="en-GB" sz="2000" dirty="0" smtClean="0"/>
              <a:t>requests</a:t>
            </a:r>
          </a:p>
          <a:p>
            <a:pPr lvl="1"/>
            <a:r>
              <a:rPr lang="en-GB" sz="1950" dirty="0"/>
              <a:t>Post </a:t>
            </a:r>
            <a:r>
              <a:rPr lang="en-GB" sz="1950" dirty="0" smtClean="0"/>
              <a:t>request on </a:t>
            </a:r>
            <a:r>
              <a:rPr lang="en-GB" sz="1950" dirty="0">
                <a:hlinkClick r:id="rId2"/>
              </a:rPr>
              <a:t>https://</a:t>
            </a:r>
            <a:r>
              <a:rPr lang="en-GB" sz="1950" dirty="0" smtClean="0">
                <a:hlinkClick r:id="rId2"/>
              </a:rPr>
              <a:t>github.com/perfsonar/project</a:t>
            </a:r>
            <a:endParaRPr lang="en-GB" sz="1950" dirty="0" smtClean="0"/>
          </a:p>
          <a:p>
            <a:pPr lvl="1"/>
            <a:r>
              <a:rPr lang="en-GB" sz="1950" dirty="0"/>
              <a:t>Discuss at </a:t>
            </a:r>
            <a:r>
              <a:rPr lang="en-GB" sz="1950" dirty="0">
                <a:hlinkClick r:id="rId3"/>
              </a:rPr>
              <a:t>https://</a:t>
            </a:r>
            <a:r>
              <a:rPr lang="en-GB" sz="1950" dirty="0" smtClean="0">
                <a:hlinkClick r:id="rId3"/>
              </a:rPr>
              <a:t>lists.internet2.edu/sympa/info/perfsonar-user</a:t>
            </a:r>
            <a:endParaRPr lang="en-GB" sz="1850" dirty="0" smtClean="0"/>
          </a:p>
          <a:p>
            <a:r>
              <a:rPr lang="en-GB" sz="2000" dirty="0" smtClean="0"/>
              <a:t>About your multi-domain monitoring expertise needs</a:t>
            </a:r>
            <a:endParaRPr lang="en-GB" sz="2000" dirty="0"/>
          </a:p>
          <a:p>
            <a:pPr lvl="1"/>
            <a:r>
              <a:rPr lang="en-GB" sz="1850" dirty="0" smtClean="0"/>
              <a:t>Write </a:t>
            </a:r>
            <a:r>
              <a:rPr lang="en-GB" sz="1850" dirty="0"/>
              <a:t>to </a:t>
            </a:r>
            <a:r>
              <a:rPr lang="en-GB" sz="1850" dirty="0">
                <a:hlinkClick r:id="rId4"/>
              </a:rPr>
              <a:t>perfsonar@lists.geant.org</a:t>
            </a:r>
            <a:endParaRPr lang="en-GB" sz="2000" dirty="0" smtClean="0"/>
          </a:p>
          <a:p>
            <a:r>
              <a:rPr lang="en-GB" sz="2000" dirty="0" err="1" smtClean="0"/>
              <a:t>eduPERT</a:t>
            </a:r>
            <a:r>
              <a:rPr lang="en-GB" sz="2000" dirty="0" smtClean="0"/>
              <a:t> workshop this Thursday at TNC18</a:t>
            </a:r>
          </a:p>
          <a:p>
            <a:pPr lvl="1"/>
            <a:r>
              <a:rPr lang="en-GB" sz="1800" dirty="0" smtClean="0"/>
              <a:t>Advanced perfSONAR usage</a:t>
            </a:r>
          </a:p>
          <a:p>
            <a:pPr lvl="1"/>
            <a:r>
              <a:rPr lang="en-GB" sz="1800" dirty="0" err="1" smtClean="0"/>
              <a:t>pscheduler</a:t>
            </a:r>
            <a:r>
              <a:rPr lang="en-GB" sz="1800" dirty="0" smtClean="0"/>
              <a:t>, </a:t>
            </a:r>
            <a:r>
              <a:rPr lang="en-GB" sz="1800" dirty="0" err="1" smtClean="0"/>
              <a:t>nagios</a:t>
            </a:r>
            <a:r>
              <a:rPr lang="en-GB" sz="1800" dirty="0" smtClean="0"/>
              <a:t> integration, new </a:t>
            </a:r>
            <a:r>
              <a:rPr lang="en-GB" sz="1800" dirty="0" smtClean="0"/>
              <a:t>features, roadmap</a:t>
            </a:r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1736" y="108000"/>
            <a:ext cx="6504542" cy="734400"/>
          </a:xfrm>
        </p:spPr>
        <p:txBody>
          <a:bodyPr>
            <a:normAutofit/>
          </a:bodyPr>
          <a:lstStyle/>
          <a:p>
            <a:r>
              <a:rPr lang="en-GB" sz="1800" dirty="0"/>
              <a:t>We’d love to hear from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7CA0F2-EE66-4F60-8C00-E0BE38E7AEC5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0189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antoine.delvaux@man.poznan.pl</a:t>
            </a:r>
          </a:p>
          <a:p>
            <a:r>
              <a:rPr lang="en-GB" dirty="0" smtClean="0"/>
              <a:t>perfsonar@lists.geant.org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2128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800" dirty="0" smtClean="0"/>
              <a:t>perfSONAR</a:t>
            </a:r>
          </a:p>
          <a:p>
            <a:pPr lvl="1"/>
            <a:r>
              <a:rPr lang="en-GB" sz="1600" dirty="0" smtClean="0"/>
              <a:t>What is perfSONAR?</a:t>
            </a:r>
          </a:p>
          <a:p>
            <a:pPr lvl="1"/>
            <a:r>
              <a:rPr lang="en-GB" sz="1600" dirty="0" smtClean="0"/>
              <a:t>4.0.2 in November 2017</a:t>
            </a:r>
          </a:p>
          <a:p>
            <a:pPr lvl="1"/>
            <a:r>
              <a:rPr lang="en-GB" sz="1600" dirty="0" smtClean="0"/>
              <a:t>4.1 coming up</a:t>
            </a:r>
          </a:p>
          <a:p>
            <a:r>
              <a:rPr lang="en-GB" sz="1800" dirty="0" smtClean="0"/>
              <a:t>PMP: Performance Measurement Platform</a:t>
            </a:r>
          </a:p>
          <a:p>
            <a:pPr lvl="1"/>
            <a:r>
              <a:rPr lang="en-GB" sz="1600" dirty="0" smtClean="0"/>
              <a:t>Transitioning the Small Nodes in GÉANT project</a:t>
            </a:r>
          </a:p>
          <a:p>
            <a:r>
              <a:rPr lang="en-GB" sz="1800" dirty="0" smtClean="0"/>
              <a:t>Multi-domain Monitoring Expertise &amp; Consultancy</a:t>
            </a:r>
          </a:p>
          <a:p>
            <a:pPr lvl="1"/>
            <a:r>
              <a:rPr lang="en-GB" sz="1600" dirty="0" smtClean="0"/>
              <a:t>Some examples of support we’ve provided:</a:t>
            </a:r>
          </a:p>
          <a:p>
            <a:pPr lvl="2"/>
            <a:r>
              <a:rPr lang="en-GB" sz="1600" dirty="0" err="1" smtClean="0"/>
              <a:t>NORDUNet</a:t>
            </a:r>
            <a:endParaRPr lang="en-GB" sz="1600" dirty="0" smtClean="0"/>
          </a:p>
          <a:p>
            <a:pPr lvl="2"/>
            <a:r>
              <a:rPr lang="en-GB" sz="1600" dirty="0" smtClean="0"/>
              <a:t>JISC training</a:t>
            </a:r>
          </a:p>
          <a:p>
            <a:pPr lvl="2"/>
            <a:r>
              <a:rPr lang="en-GB" sz="1600" dirty="0" smtClean="0"/>
              <a:t>UNINETT support to </a:t>
            </a:r>
            <a:r>
              <a:rPr lang="en-GB" sz="1600" dirty="0" err="1" smtClean="0"/>
              <a:t>DragonLab</a:t>
            </a:r>
            <a:r>
              <a:rPr lang="en-GB" sz="1600" dirty="0" smtClean="0"/>
              <a:t> project</a:t>
            </a:r>
          </a:p>
          <a:p>
            <a:pPr lvl="2"/>
            <a:r>
              <a:rPr lang="en-GB" sz="1600" dirty="0" smtClean="0"/>
              <a:t>PRACE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1736" y="108000"/>
            <a:ext cx="6504542" cy="734400"/>
          </a:xfrm>
        </p:spPr>
        <p:txBody>
          <a:bodyPr>
            <a:normAutofit/>
          </a:bodyPr>
          <a:lstStyle/>
          <a:p>
            <a:r>
              <a:rPr lang="en-GB" sz="1800" dirty="0" smtClean="0"/>
              <a:t>Outline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7CA0F2-EE66-4F60-8C00-E0BE38E7AEC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405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/>
              <a:t>perfSONAR</a:t>
            </a:r>
            <a:r>
              <a:rPr lang="en-US" sz="1800" dirty="0"/>
              <a:t> is a tool to:</a:t>
            </a:r>
          </a:p>
          <a:p>
            <a:pPr lvl="1"/>
            <a:r>
              <a:rPr lang="en-US" sz="1600" dirty="0"/>
              <a:t>Set (hopefully raise) network performance expectations</a:t>
            </a:r>
          </a:p>
          <a:p>
            <a:pPr lvl="1"/>
            <a:r>
              <a:rPr lang="en-US" sz="1600" dirty="0"/>
              <a:t>Find network problems (“soft failures”)</a:t>
            </a:r>
          </a:p>
          <a:p>
            <a:pPr lvl="1"/>
            <a:r>
              <a:rPr lang="en-US" sz="1600" dirty="0"/>
              <a:t>Help fix these problems</a:t>
            </a:r>
          </a:p>
          <a:p>
            <a:r>
              <a:rPr lang="en-US" sz="1800" dirty="0"/>
              <a:t>All in </a:t>
            </a:r>
            <a:r>
              <a:rPr lang="en-US" sz="1800" b="1" dirty="0"/>
              <a:t>multi-domain</a:t>
            </a:r>
            <a:r>
              <a:rPr lang="en-US" sz="1800" dirty="0"/>
              <a:t> environments</a:t>
            </a:r>
          </a:p>
          <a:p>
            <a:pPr lvl="1"/>
            <a:r>
              <a:rPr lang="en-US" sz="1600" dirty="0"/>
              <a:t>Over 2000 public hosts on many different </a:t>
            </a:r>
            <a:r>
              <a:rPr lang="en-US" sz="1600" dirty="0" smtClean="0"/>
              <a:t>networks</a:t>
            </a:r>
          </a:p>
          <a:p>
            <a:pPr lvl="1"/>
            <a:r>
              <a:rPr lang="en-US" sz="1600" dirty="0" smtClean="0"/>
              <a:t>See </a:t>
            </a:r>
            <a:r>
              <a:rPr lang="en-US" sz="1600" dirty="0" smtClean="0">
                <a:hlinkClick r:id="rId3"/>
              </a:rPr>
              <a:t>http://stats.es.net/ServicesDirectory/</a:t>
            </a:r>
            <a:endParaRPr lang="en-US" sz="1600" dirty="0" smtClean="0"/>
          </a:p>
          <a:p>
            <a:r>
              <a:rPr lang="en-US" sz="1800" dirty="0" smtClean="0"/>
              <a:t>These problems are all harder when multiple networks are involved</a:t>
            </a:r>
          </a:p>
          <a:p>
            <a:pPr lvl="1"/>
            <a:r>
              <a:rPr lang="en-US" sz="1600" dirty="0" smtClean="0"/>
              <a:t>Focus </a:t>
            </a:r>
            <a:r>
              <a:rPr lang="en-US" sz="1600" dirty="0"/>
              <a:t>on Research and Education (R&amp;E) Networking, 1Gbps links or higher</a:t>
            </a:r>
          </a:p>
          <a:p>
            <a:r>
              <a:rPr lang="en-US" sz="1800" dirty="0"/>
              <a:t>perfSONAR provides a standard way to publish active and passive monitoring data</a:t>
            </a:r>
          </a:p>
          <a:p>
            <a:pPr lvl="1"/>
            <a:r>
              <a:rPr lang="en-US" sz="1600" dirty="0"/>
              <a:t>This data is interesting to network researchers as well as network </a:t>
            </a:r>
            <a:r>
              <a:rPr lang="en-US" sz="1600" dirty="0" smtClean="0"/>
              <a:t>operators</a:t>
            </a:r>
            <a:endParaRPr lang="en-US" sz="16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7CA0F2-EE66-4F60-8C00-E0BE38E7AEC5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What is perfSONAR?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848983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7CA0F2-EE66-4F60-8C00-E0BE38E7AEC5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20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First ideas around 2001: 17 years of collaboration</a:t>
            </a:r>
          </a:p>
          <a:p>
            <a:r>
              <a:rPr lang="en-GB" sz="1800" dirty="0" smtClean="0"/>
              <a:t>By the R&amp;E for the R&amp;E</a:t>
            </a:r>
          </a:p>
          <a:p>
            <a:r>
              <a:rPr lang="en-US" sz="1800" dirty="0" smtClean="0"/>
              <a:t>More info on </a:t>
            </a: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www.perfsonar.net</a:t>
            </a:r>
            <a:endParaRPr lang="en-GB" sz="1800" dirty="0" smtClean="0"/>
          </a:p>
          <a:p>
            <a:r>
              <a:rPr lang="en-GB" sz="1800" dirty="0" smtClean="0"/>
              <a:t>Now </a:t>
            </a:r>
            <a:r>
              <a:rPr lang="en-GB" sz="1800" b="1" dirty="0" smtClean="0"/>
              <a:t>5 partner organisations</a:t>
            </a:r>
            <a:r>
              <a:rPr lang="en-GB" sz="1800" dirty="0" smtClean="0"/>
              <a:t>:</a:t>
            </a:r>
          </a:p>
          <a:p>
            <a:pPr lvl="1"/>
            <a:r>
              <a:rPr lang="en-GB" sz="1600" dirty="0" err="1" smtClean="0"/>
              <a:t>ESnet</a:t>
            </a:r>
            <a:endParaRPr lang="en-GB" sz="1600" dirty="0" smtClean="0"/>
          </a:p>
          <a:p>
            <a:pPr lvl="1"/>
            <a:r>
              <a:rPr lang="en-GB" sz="1600" dirty="0" smtClean="0"/>
              <a:t>GÉANT</a:t>
            </a:r>
          </a:p>
          <a:p>
            <a:pPr lvl="1"/>
            <a:r>
              <a:rPr lang="en-GB" sz="1600" dirty="0" smtClean="0"/>
              <a:t>Indiana University</a:t>
            </a:r>
          </a:p>
          <a:p>
            <a:pPr lvl="1"/>
            <a:r>
              <a:rPr lang="en-GB" sz="1600" dirty="0" smtClean="0"/>
              <a:t>Internet 2</a:t>
            </a:r>
          </a:p>
          <a:p>
            <a:pPr lvl="1"/>
            <a:r>
              <a:rPr lang="en-GB" sz="1600" dirty="0" smtClean="0"/>
              <a:t>University of Michigan</a:t>
            </a:r>
          </a:p>
          <a:p>
            <a:endParaRPr lang="en-GB" sz="1750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7CA0F2-EE66-4F60-8C00-E0BE38E7AEC5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err="1" smtClean="0"/>
              <a:t>perfSONAR</a:t>
            </a:r>
            <a:r>
              <a:rPr lang="fr-FR" sz="1800" dirty="0"/>
              <a:t> </a:t>
            </a:r>
            <a:r>
              <a:rPr lang="fr-FR" sz="1800" dirty="0" smtClean="0"/>
              <a:t>an international collaboration </a:t>
            </a:r>
            <a:r>
              <a:rPr lang="fr-FR" sz="1800" dirty="0" err="1" smtClean="0"/>
              <a:t>project</a:t>
            </a:r>
            <a:endParaRPr lang="fr-FR" sz="1800" dirty="0"/>
          </a:p>
        </p:txBody>
      </p:sp>
      <p:pic>
        <p:nvPicPr>
          <p:cNvPr id="1026" name="Picture 2" descr="nergy Sciences Network (ESnet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02" y="3937911"/>
            <a:ext cx="11620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A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636" y="3942674"/>
            <a:ext cx="115252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diana Universit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845" y="3937911"/>
            <a:ext cx="214312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ternet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654" y="3937911"/>
            <a:ext cx="9906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niversity of Michiga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939" y="3956961"/>
            <a:ext cx="60007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04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800" dirty="0" smtClean="0"/>
              <a:t>Bug fixes … but not only, quite a few </a:t>
            </a:r>
            <a:r>
              <a:rPr lang="en-GB" sz="1800" b="1" dirty="0" smtClean="0"/>
              <a:t>pScheduler enhancements</a:t>
            </a:r>
          </a:p>
          <a:p>
            <a:r>
              <a:rPr lang="en-GB" sz="1800" dirty="0"/>
              <a:t>S</a:t>
            </a:r>
            <a:r>
              <a:rPr lang="en-GB" sz="1800" dirty="0" smtClean="0"/>
              <a:t>treaming archiving for decreased CPU usage</a:t>
            </a:r>
          </a:p>
          <a:p>
            <a:r>
              <a:rPr lang="en-GB" sz="1800" dirty="0" smtClean="0"/>
              <a:t>SNMP plugins</a:t>
            </a:r>
          </a:p>
          <a:p>
            <a:pPr lvl="1"/>
            <a:r>
              <a:rPr lang="en-GB" sz="1600" dirty="0" err="1" smtClean="0"/>
              <a:t>snmp</a:t>
            </a:r>
            <a:r>
              <a:rPr lang="en-GB" sz="1600" dirty="0" smtClean="0"/>
              <a:t>-get to collect data</a:t>
            </a:r>
          </a:p>
          <a:p>
            <a:pPr lvl="1"/>
            <a:r>
              <a:rPr lang="en-GB" sz="1600" dirty="0" err="1"/>
              <a:t>s</a:t>
            </a:r>
            <a:r>
              <a:rPr lang="en-GB" sz="1600" dirty="0" err="1" smtClean="0"/>
              <a:t>nmptrap</a:t>
            </a:r>
            <a:r>
              <a:rPr lang="en-GB" sz="1600" dirty="0" smtClean="0"/>
              <a:t> to archive measurements</a:t>
            </a:r>
          </a:p>
          <a:p>
            <a:r>
              <a:rPr lang="en-GB" sz="1800" dirty="0" err="1"/>
              <a:t>j</a:t>
            </a:r>
            <a:r>
              <a:rPr lang="en-GB" sz="1800" dirty="0" err="1" smtClean="0"/>
              <a:t>q</a:t>
            </a:r>
            <a:r>
              <a:rPr lang="en-GB" sz="1800" dirty="0" smtClean="0"/>
              <a:t> support: online JSON manipulation</a:t>
            </a:r>
          </a:p>
          <a:p>
            <a:pPr lvl="1"/>
            <a:r>
              <a:rPr lang="en-GB" sz="1600" dirty="0" smtClean="0"/>
              <a:t>Archivers</a:t>
            </a:r>
          </a:p>
          <a:p>
            <a:pPr lvl="1"/>
            <a:r>
              <a:rPr lang="en-GB" sz="1600" dirty="0" smtClean="0"/>
              <a:t>Limit system</a:t>
            </a:r>
          </a:p>
          <a:p>
            <a:r>
              <a:rPr lang="en-GB" sz="1800" dirty="0" smtClean="0"/>
              <a:t>Contexts</a:t>
            </a:r>
          </a:p>
          <a:p>
            <a:pPr lvl="1"/>
            <a:r>
              <a:rPr lang="en-GB" sz="1600" dirty="0" smtClean="0"/>
              <a:t>Switch context before running measurement</a:t>
            </a:r>
          </a:p>
          <a:p>
            <a:pPr lvl="1"/>
            <a:r>
              <a:rPr lang="en-GB" sz="1600" dirty="0" smtClean="0"/>
              <a:t>First usage: Linux Network Namespace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7CA0F2-EE66-4F60-8C00-E0BE38E7AEC5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perfSONAR 4.0.2 </a:t>
            </a:r>
            <a:r>
              <a:rPr lang="en-US" sz="1800" dirty="0" smtClean="0"/>
              <a:t>— </a:t>
            </a:r>
            <a:r>
              <a:rPr lang="fr-FR" sz="1800" dirty="0" smtClean="0"/>
              <a:t>Nov. 2017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205839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800" dirty="0" smtClean="0"/>
              <a:t>TWAMP</a:t>
            </a:r>
          </a:p>
          <a:p>
            <a:pPr lvl="1"/>
            <a:r>
              <a:rPr lang="en-GB" sz="1600" dirty="0" smtClean="0"/>
              <a:t>Two Way Active Measurement Protocol</a:t>
            </a:r>
          </a:p>
          <a:p>
            <a:pPr lvl="1"/>
            <a:r>
              <a:rPr lang="en-GB" sz="1600" dirty="0" smtClean="0"/>
              <a:t>Similar packets to OWAMP, better measurement accuracy than ping</a:t>
            </a:r>
          </a:p>
          <a:p>
            <a:pPr lvl="1"/>
            <a:r>
              <a:rPr lang="en-GB" sz="1600" dirty="0" smtClean="0"/>
              <a:t>Routers and Switches can act as </a:t>
            </a:r>
            <a:r>
              <a:rPr lang="en-GB" sz="1600" dirty="0" smtClean="0"/>
              <a:t>servers (reflectors)</a:t>
            </a:r>
            <a:endParaRPr lang="en-GB" sz="1600" dirty="0" smtClean="0"/>
          </a:p>
          <a:p>
            <a:pPr lvl="1"/>
            <a:r>
              <a:rPr lang="en-GB" sz="1600" dirty="0" smtClean="0"/>
              <a:t>Integrated with pScheduler and toolkit</a:t>
            </a:r>
          </a:p>
          <a:p>
            <a:pPr lvl="1"/>
            <a:r>
              <a:rPr lang="en-GB" sz="1600" dirty="0" smtClean="0"/>
              <a:t>2 metrics: latency and RTT</a:t>
            </a:r>
          </a:p>
          <a:p>
            <a:r>
              <a:rPr lang="en-GB" sz="1800" dirty="0" smtClean="0"/>
              <a:t>pScheduler</a:t>
            </a:r>
          </a:p>
          <a:p>
            <a:pPr lvl="1"/>
            <a:r>
              <a:rPr lang="en-GB" sz="1600" dirty="0" smtClean="0"/>
              <a:t>Task </a:t>
            </a:r>
            <a:r>
              <a:rPr lang="en-GB" sz="1600" dirty="0" smtClean="0"/>
              <a:t>priorities and task </a:t>
            </a:r>
            <a:r>
              <a:rPr lang="en-GB" sz="1600" dirty="0" smtClean="0"/>
              <a:t>rewriting</a:t>
            </a:r>
          </a:p>
          <a:p>
            <a:r>
              <a:rPr lang="en-GB" sz="1800" dirty="0" smtClean="0"/>
              <a:t>pSConfig</a:t>
            </a:r>
          </a:p>
          <a:p>
            <a:pPr lvl="1"/>
            <a:r>
              <a:rPr lang="en-GB" sz="1600" dirty="0" smtClean="0"/>
              <a:t>mesh-</a:t>
            </a:r>
            <a:r>
              <a:rPr lang="en-GB" sz="1600" dirty="0" err="1" smtClean="0"/>
              <a:t>config</a:t>
            </a:r>
            <a:r>
              <a:rPr lang="en-GB" sz="1600" dirty="0" smtClean="0"/>
              <a:t> re-imagined</a:t>
            </a:r>
          </a:p>
          <a:p>
            <a:r>
              <a:rPr lang="en-GB" sz="1800" dirty="0" smtClean="0"/>
              <a:t>MCA: Mesh </a:t>
            </a:r>
            <a:r>
              <a:rPr lang="en-GB" sz="1800" dirty="0" err="1" smtClean="0"/>
              <a:t>Config</a:t>
            </a:r>
            <a:r>
              <a:rPr lang="en-GB" sz="1800" dirty="0" smtClean="0"/>
              <a:t> </a:t>
            </a:r>
            <a:r>
              <a:rPr lang="en-GB" sz="1800" dirty="0" smtClean="0"/>
              <a:t>Admin</a:t>
            </a:r>
          </a:p>
          <a:p>
            <a:pPr lvl="1"/>
            <a:r>
              <a:rPr lang="en-GB" sz="1650" dirty="0" smtClean="0"/>
              <a:t>A web GUI to define a perfSONAR measurement mesh</a:t>
            </a:r>
            <a:endParaRPr lang="en-GB" sz="1650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7CA0F2-EE66-4F60-8C00-E0BE38E7AEC5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perfSONAR 4.1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92579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Beta out soon … final during summer</a:t>
            </a:r>
          </a:p>
          <a:p>
            <a:r>
              <a:rPr lang="en-GB" sz="2000" dirty="0" smtClean="0"/>
              <a:t>Drop support of CentOS 6 and Debian 7</a:t>
            </a:r>
          </a:p>
          <a:p>
            <a:r>
              <a:rPr lang="en-GB" sz="2000" dirty="0" smtClean="0"/>
              <a:t>Drop support of BWCTL</a:t>
            </a:r>
          </a:p>
          <a:p>
            <a:r>
              <a:rPr lang="en-GB" sz="2000" b="1" dirty="0" smtClean="0"/>
              <a:t>Keep your deployments up to date!</a:t>
            </a:r>
          </a:p>
          <a:p>
            <a:pPr lvl="1"/>
            <a:r>
              <a:rPr lang="en-GB" sz="1850" dirty="0" smtClean="0"/>
              <a:t>Run auto-updates</a:t>
            </a:r>
            <a:endParaRPr lang="en-GB" sz="185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7CA0F2-EE66-4F60-8C00-E0BE38E7AEC5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Getting ready for 4.1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93464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2 years ago: perfSONAR Small Nodes in GÉANT</a:t>
            </a:r>
          </a:p>
          <a:p>
            <a:pPr lvl="1"/>
            <a:r>
              <a:rPr lang="en-GB" sz="1800" dirty="0" smtClean="0"/>
              <a:t>20 preconfigured perfSONAR nodes distributed</a:t>
            </a:r>
          </a:p>
          <a:p>
            <a:pPr lvl="1"/>
            <a:r>
              <a:rPr lang="en-GB" sz="1800" dirty="0" smtClean="0"/>
              <a:t>A public measurement mesh across the GÉANT network</a:t>
            </a:r>
          </a:p>
          <a:p>
            <a:r>
              <a:rPr lang="en-GB" sz="2000" dirty="0" smtClean="0"/>
              <a:t>Successful and more NREN are interested</a:t>
            </a:r>
          </a:p>
          <a:p>
            <a:r>
              <a:rPr lang="en-GB" sz="2000" dirty="0" smtClean="0"/>
              <a:t>Increase the deployment and the support level</a:t>
            </a:r>
          </a:p>
          <a:p>
            <a:pPr lvl="1"/>
            <a:r>
              <a:rPr lang="en-GB" sz="1800" dirty="0"/>
              <a:t>New central servers</a:t>
            </a:r>
          </a:p>
          <a:p>
            <a:pPr lvl="1"/>
            <a:r>
              <a:rPr lang="en-GB" sz="1800" dirty="0" smtClean="0"/>
              <a:t>25 to 30 new nodes to cover all GÉANT NREN</a:t>
            </a:r>
          </a:p>
          <a:p>
            <a:pPr lvl="1"/>
            <a:r>
              <a:rPr lang="en-GB" sz="1800" dirty="0" smtClean="0"/>
              <a:t>Dedicated support team</a:t>
            </a:r>
          </a:p>
          <a:p>
            <a:r>
              <a:rPr lang="en-GB" sz="2000" b="1" dirty="0" smtClean="0"/>
              <a:t>Get in touch with us if your NREN does not yet have one</a:t>
            </a:r>
          </a:p>
          <a:p>
            <a:pPr lvl="1"/>
            <a:r>
              <a:rPr lang="en-GB" sz="1800" dirty="0" smtClean="0">
                <a:hlinkClick r:id="rId2"/>
              </a:rPr>
              <a:t>perfsonar@lists.geant.net</a:t>
            </a:r>
            <a:r>
              <a:rPr lang="en-GB" sz="1800" dirty="0" smtClean="0"/>
              <a:t> </a:t>
            </a:r>
            <a:endParaRPr lang="en-GB" sz="1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7CA0F2-EE66-4F60-8C00-E0BE38E7AEC5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Performance Measurement Platform (PMP)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196821419"/>
      </p:ext>
    </p:extLst>
  </p:cSld>
  <p:clrMapOvr>
    <a:masterClrMapping/>
  </p:clrMapOvr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C14C35B6BD02428EFDFCF6B38DCCFF" ma:contentTypeVersion="3" ma:contentTypeDescription="Create a new document." ma:contentTypeScope="" ma:versionID="cb80918fe4a605eb18370ba55c5d957b">
  <xsd:schema xmlns:xsd="http://www.w3.org/2001/XMLSchema" xmlns:xs="http://www.w3.org/2001/XMLSchema" xmlns:p="http://schemas.microsoft.com/office/2006/metadata/properties" xmlns:ns1="http://schemas.microsoft.com/sharepoint/v3" xmlns:ns2="e7019c98-23ef-46f8-8434-cfd3a3bc7393" targetNamespace="http://schemas.microsoft.com/office/2006/metadata/properties" ma:root="true" ma:fieldsID="19d4d48c21c094bbdb8e7cf95f595ca6" ns1:_="" ns2:_="">
    <xsd:import namespace="http://schemas.microsoft.com/sharepoint/v3"/>
    <xsd:import namespace="e7019c98-23ef-46f8-8434-cfd3a3bc739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019c98-23ef-46f8-8434-cfd3a3bc7393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0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e7019c98-23ef-46f8-8434-cfd3a3bc7393">GN4PROJ-13-16</_dlc_DocId>
    <_dlc_DocIdUrl xmlns="e7019c98-23ef-46f8-8434-cfd3a3bc7393">
      <Url>https://intranet.geant.org/help-and-support/_layouts/15/DocIdRedir.aspx?ID=GN4PROJ-13-16</Url>
      <Description>GN4PROJ-13-16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4E8D75-8AF6-4906-9862-16846F3CF79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2E35BE0-4019-4082-B1C6-2E4ACDDEA2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7019c98-23ef-46f8-8434-cfd3a3bc73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AA3960-760A-4B61-8C8B-DBF90F37C8C8}">
  <ds:schemaRefs>
    <ds:schemaRef ds:uri="http://purl.org/dc/terms/"/>
    <ds:schemaRef ds:uri="http://schemas.microsoft.com/office/2006/documentManagement/types"/>
    <ds:schemaRef ds:uri="e7019c98-23ef-46f8-8434-cfd3a3bc7393"/>
    <ds:schemaRef ds:uri="http://schemas.microsoft.com/sharepoint/v3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4867</TotalTime>
  <Words>635</Words>
  <Application>Microsoft Macintosh PowerPoint</Application>
  <PresentationFormat>Présentation à l'écran (16:9)</PresentationFormat>
  <Paragraphs>125</Paragraphs>
  <Slides>12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Calibri</vt:lpstr>
      <vt:lpstr>Verdana</vt:lpstr>
      <vt:lpstr>Arial</vt:lpstr>
      <vt:lpstr>GEANT Association</vt:lpstr>
      <vt:lpstr>Présentation PowerPoint</vt:lpstr>
      <vt:lpstr>Outline</vt:lpstr>
      <vt:lpstr>What is perfSONAR?</vt:lpstr>
      <vt:lpstr>Présentation PowerPoint</vt:lpstr>
      <vt:lpstr>perfSONAR an international collaboration project</vt:lpstr>
      <vt:lpstr>perfSONAR 4.0.2 — Nov. 2017</vt:lpstr>
      <vt:lpstr>perfSONAR 4.1</vt:lpstr>
      <vt:lpstr>Getting ready for 4.1</vt:lpstr>
      <vt:lpstr>Performance Measurement Platform (PMP)</vt:lpstr>
      <vt:lpstr>Multi-Domain Monitoring Expertise and Consultancy</vt:lpstr>
      <vt:lpstr>We’d love to hear from you!</vt:lpstr>
      <vt:lpstr>Présentation PowerPoint</vt:lpstr>
    </vt:vector>
  </TitlesOfParts>
  <Manager/>
  <Company>GÉANT</Company>
  <LinksUpToDate>false</LinksUpToDate>
  <SharedDoc>false</SharedDoc>
  <HyperlinkBase/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perfSONAR @ TNC18</dc:title>
  <dc:subject/>
  <dc:creator>Antoine Delvaux</dc:creator>
  <cp:keywords/>
  <dc:description/>
  <cp:lastModifiedBy>Antoine Delvaux</cp:lastModifiedBy>
  <cp:revision>123</cp:revision>
  <dcterms:created xsi:type="dcterms:W3CDTF">2015-04-29T14:13:57Z</dcterms:created>
  <dcterms:modified xsi:type="dcterms:W3CDTF">2018-06-13T09:44:26Z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0x010100EFC14C35B6BD02428EFDFCF6B38DCCFF</vt:lpwstr>
  </property>
  <property fmtid="{D5CDD505-2E9C-101B-9397-08002B2CF9AE}" pid="3" name="_dlc_DocIdItemGuid">
    <vt:lpwstr>44859268-e552-4f71-81b4-ca39bd175d99</vt:lpwstr>
  </property>
</Properties>
</file>