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2304" autoAdjust="0"/>
  </p:normalViewPr>
  <p:slideViewPr>
    <p:cSldViewPr snapToGrid="0">
      <p:cViewPr varScale="1">
        <p:scale>
          <a:sx n="46" d="100"/>
          <a:sy n="46" d="100"/>
        </p:scale>
        <p:origin x="18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Wilson" userId="03dd04af-919c-4a77-9f7c-141115329049" providerId="ADAL" clId="{8D43D0D8-4421-EA42-838B-DE4048F122BD}"/>
    <pc:docChg chg="custSel modSld">
      <pc:chgData name="Anna Wilson" userId="03dd04af-919c-4a77-9f7c-141115329049" providerId="ADAL" clId="{8D43D0D8-4421-EA42-838B-DE4048F122BD}" dt="2018-06-19T16:31:15.785" v="6" actId="1076"/>
      <pc:docMkLst>
        <pc:docMk/>
      </pc:docMkLst>
      <pc:sldChg chg="addSp delSp modSp">
        <pc:chgData name="Anna Wilson" userId="03dd04af-919c-4a77-9f7c-141115329049" providerId="ADAL" clId="{8D43D0D8-4421-EA42-838B-DE4048F122BD}" dt="2018-06-19T16:31:15.785" v="6" actId="1076"/>
        <pc:sldMkLst>
          <pc:docMk/>
          <pc:sldMk cId="0" sldId="270"/>
        </pc:sldMkLst>
        <pc:picChg chg="del">
          <ac:chgData name="Anna Wilson" userId="03dd04af-919c-4a77-9f7c-141115329049" providerId="ADAL" clId="{8D43D0D8-4421-EA42-838B-DE4048F122BD}" dt="2018-06-19T16:30:19.848" v="0" actId="478"/>
          <ac:picMkLst>
            <pc:docMk/>
            <pc:sldMk cId="0" sldId="270"/>
            <ac:picMk id="3" creationId="{122C14D8-796C-4EEB-A2D8-8A71E61EC7B7}"/>
          </ac:picMkLst>
        </pc:picChg>
        <pc:picChg chg="add mod">
          <ac:chgData name="Anna Wilson" userId="03dd04af-919c-4a77-9f7c-141115329049" providerId="ADAL" clId="{8D43D0D8-4421-EA42-838B-DE4048F122BD}" dt="2018-06-19T16:31:15.785" v="6" actId="1076"/>
          <ac:picMkLst>
            <pc:docMk/>
            <pc:sldMk cId="0" sldId="270"/>
            <ac:picMk id="4" creationId="{1203E951-8C2C-B64F-994F-AA27169B4C28}"/>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6.0493999999999999E-2"/>
          <c:y val="5.6380800000000002E-2"/>
          <c:w val="0.91142199999999995"/>
          <c:h val="0.84830799999999995"/>
        </c:manualLayout>
      </c:layout>
      <c:lineChart>
        <c:grouping val="standard"/>
        <c:varyColors val="0"/>
        <c:ser>
          <c:idx val="0"/>
          <c:order val="0"/>
          <c:tx>
            <c:strRef>
              <c:f>Sheet1!$A$2</c:f>
              <c:strCache>
                <c:ptCount val="1"/>
                <c:pt idx="0">
                  <c:v>Services</c:v>
                </c:pt>
              </c:strCache>
            </c:strRef>
          </c:tx>
          <c:spPr>
            <a:ln w="76200" cap="flat">
              <a:solidFill>
                <a:schemeClr val="accent1"/>
              </a:solidFill>
              <a:prstDash val="solid"/>
              <a:miter lim="400000"/>
            </a:ln>
            <a:effectLst/>
          </c:spPr>
          <c:marker>
            <c:symbol val="circle"/>
            <c:size val="14"/>
            <c:spPr>
              <a:noFill/>
              <a:ln w="76200" cap="flat">
                <a:solidFill>
                  <a:schemeClr val="accent1"/>
                </a:solidFill>
                <a:prstDash val="solid"/>
                <a:miter lim="400000"/>
              </a:ln>
              <a:effectLst/>
            </c:spPr>
          </c:marker>
          <c:cat>
            <c:strRef>
              <c:f>Sheet1!$B$1:$F$1</c:f>
              <c:strCache>
                <c:ptCount val="5"/>
                <c:pt idx="0">
                  <c:v>1998</c:v>
                </c:pt>
                <c:pt idx="1">
                  <c:v>2003</c:v>
                </c:pt>
                <c:pt idx="2">
                  <c:v>2008</c:v>
                </c:pt>
                <c:pt idx="3">
                  <c:v>2013</c:v>
                </c:pt>
                <c:pt idx="4">
                  <c:v>2018</c:v>
                </c:pt>
              </c:strCache>
            </c:strRef>
          </c:cat>
          <c:val>
            <c:numRef>
              <c:f>Sheet1!$B$2:$F$2</c:f>
              <c:numCache>
                <c:formatCode>General</c:formatCode>
                <c:ptCount val="5"/>
                <c:pt idx="0">
                  <c:v>6</c:v>
                </c:pt>
                <c:pt idx="1">
                  <c:v>12</c:v>
                </c:pt>
                <c:pt idx="2">
                  <c:v>25</c:v>
                </c:pt>
                <c:pt idx="3">
                  <c:v>50</c:v>
                </c:pt>
                <c:pt idx="4">
                  <c:v>100</c:v>
                </c:pt>
              </c:numCache>
            </c:numRef>
          </c:val>
          <c:smooth val="0"/>
          <c:extLst>
            <c:ext xmlns:c16="http://schemas.microsoft.com/office/drawing/2014/chart" uri="{C3380CC4-5D6E-409C-BE32-E72D297353CC}">
              <c16:uniqueId val="{00000000-2DE0-4727-8718-28703B361A01}"/>
            </c:ext>
          </c:extLst>
        </c:ser>
        <c:ser>
          <c:idx val="1"/>
          <c:order val="1"/>
          <c:tx>
            <c:strRef>
              <c:f>Sheet1!$A$3</c:f>
              <c:strCache>
                <c:ptCount val="1"/>
                <c:pt idx="0">
                  <c:v>People</c:v>
                </c:pt>
              </c:strCache>
            </c:strRef>
          </c:tx>
          <c:spPr>
            <a:ln w="76200" cap="flat">
              <a:solidFill>
                <a:schemeClr val="accent3"/>
              </a:solidFill>
              <a:prstDash val="solid"/>
              <a:miter lim="400000"/>
            </a:ln>
            <a:effectLst/>
          </c:spPr>
          <c:marker>
            <c:symbol val="circle"/>
            <c:size val="14"/>
            <c:spPr>
              <a:noFill/>
              <a:ln w="76200" cap="flat">
                <a:solidFill>
                  <a:schemeClr val="accent3"/>
                </a:solidFill>
                <a:prstDash val="solid"/>
                <a:miter lim="400000"/>
              </a:ln>
              <a:effectLst/>
            </c:spPr>
          </c:marker>
          <c:cat>
            <c:strRef>
              <c:f>Sheet1!$B$1:$F$1</c:f>
              <c:strCache>
                <c:ptCount val="5"/>
                <c:pt idx="0">
                  <c:v>1998</c:v>
                </c:pt>
                <c:pt idx="1">
                  <c:v>2003</c:v>
                </c:pt>
                <c:pt idx="2">
                  <c:v>2008</c:v>
                </c:pt>
                <c:pt idx="3">
                  <c:v>2013</c:v>
                </c:pt>
                <c:pt idx="4">
                  <c:v>2018</c:v>
                </c:pt>
              </c:strCache>
            </c:strRef>
          </c:cat>
          <c:val>
            <c:numRef>
              <c:f>Sheet1!$B$3:$F$3</c:f>
              <c:numCache>
                <c:formatCode>General</c:formatCode>
                <c:ptCount val="5"/>
                <c:pt idx="0">
                  <c:v>3</c:v>
                </c:pt>
                <c:pt idx="1">
                  <c:v>6</c:v>
                </c:pt>
                <c:pt idx="2">
                  <c:v>12</c:v>
                </c:pt>
                <c:pt idx="3">
                  <c:v>25</c:v>
                </c:pt>
                <c:pt idx="4">
                  <c:v>50</c:v>
                </c:pt>
              </c:numCache>
            </c:numRef>
          </c:val>
          <c:smooth val="0"/>
          <c:extLst>
            <c:ext xmlns:c16="http://schemas.microsoft.com/office/drawing/2014/chart" uri="{C3380CC4-5D6E-409C-BE32-E72D297353CC}">
              <c16:uniqueId val="{00000001-2DE0-4727-8718-28703B361A01}"/>
            </c:ext>
          </c:extLst>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numFmt formatCode="General" sourceLinked="0"/>
        <c:majorTickMark val="none"/>
        <c:minorTickMark val="none"/>
        <c:tickLblPos val="low"/>
        <c:spPr>
          <a:ln w="12700" cap="flat">
            <a:solidFill>
              <a:srgbClr val="FFFFFF"/>
            </a:solidFill>
            <a:prstDash val="solid"/>
            <a:miter lim="400000"/>
          </a:ln>
        </c:spPr>
        <c:txPr>
          <a:bodyPr rot="0"/>
          <a:lstStyle/>
          <a:p>
            <a:pPr>
              <a:defRPr sz="3400" b="0" i="0" u="none" strike="noStrike">
                <a:solidFill>
                  <a:srgbClr val="FFFFFF"/>
                </a:solidFill>
                <a:latin typeface="Helvetica Neue"/>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FFFFFF"/>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3400" b="0" i="0" u="none" strike="noStrike">
                <a:solidFill>
                  <a:srgbClr val="FFFFFF"/>
                </a:solidFill>
                <a:latin typeface="Helvetica Neue"/>
              </a:defRPr>
            </a:pPr>
            <a:endParaRPr lang="en-US"/>
          </a:p>
        </c:txPr>
        <c:crossAx val="2094734552"/>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381000" y="685800"/>
            <a:ext cx="6096000" cy="3429000"/>
          </a:xfrm>
          <a:prstGeom prst="rect">
            <a:avLst/>
          </a:prstGeom>
        </p:spPr>
        <p:txBody>
          <a:bodyPr/>
          <a:lstStyle/>
          <a:p>
            <a:endParaRPr/>
          </a:p>
        </p:txBody>
      </p:sp>
      <p:sp>
        <p:nvSpPr>
          <p:cNvPr id="122" name="Shape 122"/>
          <p:cNvSpPr>
            <a:spLocks noGrp="1"/>
          </p:cNvSpPr>
          <p:nvPr>
            <p:ph type="body" sz="quarter" idx="1"/>
          </p:nvPr>
        </p:nvSpPr>
        <p:spPr>
          <a:prstGeom prst="rect">
            <a:avLst/>
          </a:prstGeom>
        </p:spPr>
        <p:txBody>
          <a:bodyPr/>
          <a:lstStyle/>
          <a:p>
            <a:r>
              <a:rPr lang="en-IE" sz="1800" dirty="0"/>
              <a:t>Intros</a:t>
            </a:r>
          </a:p>
          <a:p>
            <a:endParaRPr lang="en-IE" sz="1800" dirty="0"/>
          </a:p>
          <a:p>
            <a:r>
              <a:rPr sz="1800" dirty="0"/>
              <a:t>[ANNA]</a:t>
            </a:r>
          </a:p>
          <a:p>
            <a:r>
              <a:rPr sz="1800" dirty="0"/>
              <a:t>Why "Site Reliability Engineering"?</a:t>
            </a:r>
          </a:p>
          <a:p>
            <a:endParaRPr sz="1800" dirty="0"/>
          </a:p>
          <a:p>
            <a:r>
              <a:rPr sz="1800" dirty="0"/>
              <a:t>Because one person's mistake shouldn't sink you.</a:t>
            </a:r>
          </a:p>
          <a:p>
            <a:r>
              <a:rPr sz="1800" dirty="0"/>
              <a:t>“The </a:t>
            </a:r>
            <a:r>
              <a:rPr sz="1800" dirty="0" err="1"/>
              <a:t>industrialisation</a:t>
            </a:r>
            <a:r>
              <a:rPr sz="1800" dirty="0"/>
              <a:t> of system administration”</a:t>
            </a:r>
          </a:p>
          <a:p>
            <a:endParaRPr sz="18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xfrm>
            <a:off x="381000" y="685800"/>
            <a:ext cx="6096000" cy="3429000"/>
          </a:xfrm>
          <a:prstGeom prst="rect">
            <a:avLst/>
          </a:prstGeom>
        </p:spPr>
        <p:txBody>
          <a:bodyPr/>
          <a:lstStyle/>
          <a:p>
            <a:endParaRPr/>
          </a:p>
        </p:txBody>
      </p:sp>
      <p:sp>
        <p:nvSpPr>
          <p:cNvPr id="162" name="Shape 162"/>
          <p:cNvSpPr>
            <a:spLocks noGrp="1"/>
          </p:cNvSpPr>
          <p:nvPr>
            <p:ph type="body" sz="quarter" idx="1"/>
          </p:nvPr>
        </p:nvSpPr>
        <p:spPr>
          <a:prstGeom prst="rect">
            <a:avLst/>
          </a:prstGeom>
        </p:spPr>
        <p:txBody>
          <a:bodyPr/>
          <a:lstStyle/>
          <a:p>
            <a:r>
              <a:rPr sz="1600" dirty="0"/>
              <a:t>Why should we change?</a:t>
            </a:r>
          </a:p>
          <a:p>
            <a:endParaRPr sz="1600" dirty="0"/>
          </a:p>
          <a:p>
            <a:pPr marL="291041" indent="-291041">
              <a:buSzPct val="125000"/>
              <a:buChar char="-"/>
            </a:pPr>
            <a:r>
              <a:rPr sz="1600" dirty="0"/>
              <a:t>scaling wide (if not deep)</a:t>
            </a:r>
          </a:p>
          <a:p>
            <a:pPr marL="291041" indent="-291041">
              <a:buSzPct val="125000"/>
              <a:buChar char="-"/>
            </a:pPr>
            <a:r>
              <a:rPr sz="1600" dirty="0"/>
              <a:t>more services than people</a:t>
            </a:r>
          </a:p>
          <a:p>
            <a:pPr marL="926041" lvl="1" indent="-291041">
              <a:buSzPct val="125000"/>
              <a:buChar char="-"/>
            </a:pPr>
            <a:r>
              <a:rPr lang="en-IE" sz="1600" dirty="0"/>
              <a:t>Services that outlive the career of a single staff member</a:t>
            </a:r>
            <a:endParaRPr sz="1600" dirty="0"/>
          </a:p>
          <a:p>
            <a:pPr marL="291041" indent="-291041">
              <a:buSzPct val="125000"/>
              <a:buChar char="-"/>
            </a:pPr>
            <a:r>
              <a:rPr sz="1600" dirty="0"/>
              <a:t>competing with utility computing</a:t>
            </a:r>
          </a:p>
          <a:p>
            <a:pPr marL="926041" lvl="1" indent="-291041">
              <a:buSzPct val="125000"/>
              <a:buChar char="-"/>
            </a:pPr>
            <a:r>
              <a:rPr sz="1600" dirty="0"/>
              <a:t>some of our use cases are use cases they don't want</a:t>
            </a:r>
          </a:p>
          <a:p>
            <a:pPr marL="926041" lvl="1" indent="-291041">
              <a:buSzPct val="125000"/>
              <a:buChar char="-"/>
            </a:pPr>
            <a:r>
              <a:rPr sz="1600" dirty="0"/>
              <a:t>e.g. a computer for everyone in the computer science lab with </a:t>
            </a:r>
            <a:r>
              <a:rPr sz="1600" b="1" dirty="0"/>
              <a:t>BOUNDED COSTS</a:t>
            </a:r>
          </a:p>
          <a:p>
            <a:pPr marL="926041" lvl="1" indent="-291041">
              <a:buSzPct val="125000"/>
              <a:buChar char="-"/>
            </a:pPr>
            <a:r>
              <a:rPr sz="1600" dirty="0"/>
              <a:t>your user can't tell whether the NREN or Google provides the service</a:t>
            </a:r>
            <a:endParaRPr sz="1600" b="1" dirty="0"/>
          </a:p>
          <a:p>
            <a:endParaRPr sz="1600" b="1" dirty="0"/>
          </a:p>
          <a:p>
            <a:r>
              <a:rPr sz="1600" dirty="0"/>
              <a:t>systemic changes: OS upgrades. Changing default gateway for 100,000 hosts, </a:t>
            </a:r>
            <a:r>
              <a:rPr sz="1600" dirty="0" err="1"/>
              <a:t>Spectre</a:t>
            </a:r>
            <a:r>
              <a:rPr sz="1600" dirty="0"/>
              <a:t>, Meltdown, patch of the week.</a:t>
            </a:r>
          </a:p>
          <a:p>
            <a:r>
              <a:rPr sz="1600" dirty="0"/>
              <a:t>Turning a six month project into a pull request.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381000" y="685800"/>
            <a:ext cx="6096000" cy="3429000"/>
          </a:xfrm>
          <a:prstGeom prst="rect">
            <a:avLst/>
          </a:prstGeom>
        </p:spPr>
        <p:txBody>
          <a:bodyPr/>
          <a:lstStyle/>
          <a:p>
            <a:endParaRPr/>
          </a:p>
        </p:txBody>
      </p:sp>
      <p:sp>
        <p:nvSpPr>
          <p:cNvPr id="168" name="Shape 168"/>
          <p:cNvSpPr>
            <a:spLocks noGrp="1"/>
          </p:cNvSpPr>
          <p:nvPr>
            <p:ph type="body" sz="quarter" idx="1"/>
          </p:nvPr>
        </p:nvSpPr>
        <p:spPr>
          <a:prstGeom prst="rect">
            <a:avLst/>
          </a:prstGeom>
        </p:spPr>
        <p:txBody>
          <a:bodyPr/>
          <a:lstStyle/>
          <a:p>
            <a:r>
              <a:rPr sz="1600" dirty="0"/>
              <a:t>[T]</a:t>
            </a:r>
          </a:p>
          <a:p>
            <a:r>
              <a:rPr sz="1600" dirty="0"/>
              <a:t>IF you have tens of thousands of servers, it's obvious you can't manage them by hand.</a:t>
            </a:r>
          </a:p>
          <a:p>
            <a:r>
              <a:rPr sz="1600" dirty="0"/>
              <a:t>no special cases. no snowflakes. no pet names.</a:t>
            </a:r>
          </a:p>
          <a:p>
            <a:endParaRPr lang="en-IE" sz="1600" dirty="0"/>
          </a:p>
          <a:p>
            <a:r>
              <a:rPr lang="en-IE" sz="1600" dirty="0"/>
              <a:t>NRENs don’t have thousands of servers, but you’ve enough! Doing rote work isn’t fun.</a:t>
            </a:r>
          </a:p>
          <a:p>
            <a:endParaRPr sz="1600" dirty="0"/>
          </a:p>
          <a:p>
            <a:r>
              <a:rPr sz="1600" dirty="0"/>
              <a:t>You don't go "let's install some patches today" (or "it's working, don't touch it") - you have a base image and machine readable install files. </a:t>
            </a:r>
          </a:p>
          <a:p>
            <a:endParaRPr sz="1600" dirty="0"/>
          </a:p>
          <a:p>
            <a:r>
              <a:rPr sz="1600" dirty="0"/>
              <a:t>So you need a way to manage these things as a single breathing entity. (as a herd)</a:t>
            </a:r>
          </a:p>
          <a:p>
            <a:endParaRPr lang="en-IE" sz="1600" dirty="0"/>
          </a:p>
          <a:p>
            <a:r>
              <a:rPr sz="1600" dirty="0"/>
              <a:t>You lose some flexibility, because you can't just spin up a VM and install some software and serve people with it. </a:t>
            </a:r>
            <a:endParaRPr lang="en-IE" sz="1600" dirty="0"/>
          </a:p>
          <a:p>
            <a:r>
              <a:rPr lang="en-IE" sz="1600" dirty="0"/>
              <a:t>However, each new server isn’t new technical debt. Building a host isn’t a personal commitment. To achieve this: </a:t>
            </a:r>
            <a:r>
              <a:rPr sz="1600" dirty="0"/>
              <a:t>There needs to be a common platform.</a:t>
            </a:r>
          </a:p>
          <a:p>
            <a:endParaRPr lang="en-IE" sz="1600" dirty="0"/>
          </a:p>
          <a:p>
            <a:r>
              <a:rPr lang="en-IE" sz="1600" dirty="0"/>
              <a:t>[Anna]</a:t>
            </a:r>
            <a:endParaRPr sz="1600" dirty="0"/>
          </a:p>
          <a:p>
            <a:r>
              <a:rPr sz="1600" dirty="0"/>
              <a:t>WHICH WE'VE DONE BEFORE</a:t>
            </a:r>
          </a:p>
          <a:p>
            <a:r>
              <a:rPr sz="1600" dirty="0"/>
              <a:t>(e.g. different approach to layer 2 circuits across NRENs - months vs minutes for provisioning)</a:t>
            </a:r>
          </a:p>
          <a:p>
            <a:r>
              <a:rPr sz="1600" dirty="0"/>
              <a:t>That's not because layer 2 is good or bad; it's where you put your priorities and your process.</a:t>
            </a:r>
          </a:p>
          <a:p>
            <a:r>
              <a:rPr sz="1600" dirty="0"/>
              <a:t>Things that are massive change control burdens in one situation can be very simple in another situation.</a:t>
            </a:r>
          </a:p>
          <a:p>
            <a:r>
              <a:rPr sz="1600" dirty="0"/>
              <a:t>Your tooling defines your capability. Similar: the </a:t>
            </a:r>
            <a:r>
              <a:rPr sz="1600" dirty="0" err="1"/>
              <a:t>GRnet</a:t>
            </a:r>
            <a:r>
              <a:rPr sz="1600" dirty="0"/>
              <a:t> VM service.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xfrm>
            <a:off x="381000" y="685800"/>
            <a:ext cx="6096000" cy="3429000"/>
          </a:xfrm>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r>
              <a:rPr lang="en-IE" dirty="0"/>
              <a:t>[T]</a:t>
            </a:r>
          </a:p>
          <a:p>
            <a:r>
              <a:rPr dirty="0"/>
              <a:t>WHAT CAN WE DO ABOUT IT</a:t>
            </a:r>
          </a:p>
          <a:p>
            <a:endParaRPr dirty="0"/>
          </a:p>
          <a:p>
            <a:r>
              <a:rPr dirty="0"/>
              <a:t>“The </a:t>
            </a:r>
            <a:r>
              <a:rPr dirty="0" err="1"/>
              <a:t>industrialisation</a:t>
            </a:r>
            <a:r>
              <a:rPr dirty="0"/>
              <a:t> of system administration”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endParaRPr dirty="0"/>
          </a:p>
          <a:p>
            <a:endParaRPr dirty="0"/>
          </a:p>
          <a:p>
            <a:r>
              <a:rPr dirty="0"/>
              <a:t>but before we get there, let's talk about TOIL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noRot="1" noChangeAspect="1"/>
          </p:cNvSpPr>
          <p:nvPr>
            <p:ph type="sldImg"/>
          </p:nvPr>
        </p:nvSpPr>
        <p:spPr>
          <a:xfrm>
            <a:off x="381000" y="685800"/>
            <a:ext cx="6096000" cy="3429000"/>
          </a:xfrm>
          <a:prstGeom prst="rect">
            <a:avLst/>
          </a:prstGeom>
        </p:spPr>
        <p:txBody>
          <a:bodyPr/>
          <a:lstStyle/>
          <a:p>
            <a:endParaRPr/>
          </a:p>
        </p:txBody>
      </p:sp>
      <p:sp>
        <p:nvSpPr>
          <p:cNvPr id="183" name="Shape 183"/>
          <p:cNvSpPr>
            <a:spLocks noGrp="1"/>
          </p:cNvSpPr>
          <p:nvPr>
            <p:ph type="body" sz="quarter" idx="1"/>
          </p:nvPr>
        </p:nvSpPr>
        <p:spPr>
          <a:prstGeom prst="rect">
            <a:avLst/>
          </a:prstGeom>
        </p:spPr>
        <p:txBody>
          <a:bodyPr/>
          <a:lstStyle/>
          <a:p>
            <a:r>
              <a:rPr sz="1600" dirty="0"/>
              <a:t>Toil is the work you do to stay in place.</a:t>
            </a:r>
          </a:p>
          <a:p>
            <a:r>
              <a:rPr sz="1600" dirty="0"/>
              <a:t>Ever feel like that's always increasing?</a:t>
            </a:r>
          </a:p>
          <a:p>
            <a:r>
              <a:rPr sz="1600" dirty="0"/>
              <a:t>A key component of SRE is reducing toil</a:t>
            </a:r>
          </a:p>
          <a:p>
            <a:endParaRPr sz="1600" dirty="0"/>
          </a:p>
          <a:p>
            <a:pPr marL="291041" indent="-291041">
              <a:buSzPct val="125000"/>
              <a:buChar char="-"/>
            </a:pPr>
            <a:r>
              <a:rPr sz="1600" dirty="0"/>
              <a:t>toil is manual, repetitive, automatable, tactical, of no enduring value</a:t>
            </a:r>
          </a:p>
          <a:p>
            <a:pPr marL="291041" indent="-291041">
              <a:buSzPct val="125000"/>
              <a:buChar char="-"/>
            </a:pPr>
            <a:r>
              <a:rPr sz="1600" dirty="0"/>
              <a:t>(mention Common Repeatable Shareable Solutions)</a:t>
            </a:r>
          </a:p>
          <a:p>
            <a:endParaRPr sz="1600" dirty="0"/>
          </a:p>
          <a:p>
            <a:r>
              <a:rPr sz="1600" dirty="0"/>
              <a:t>"If a human operator needs to touch your system during normal operations, you have a bug. The definition of normal changes as your systems grow." -- Carla </a:t>
            </a:r>
            <a:r>
              <a:rPr sz="1600" dirty="0" err="1"/>
              <a:t>Geisser</a:t>
            </a:r>
            <a:r>
              <a:rPr sz="1600" dirty="0"/>
              <a:t>, Google SRE</a:t>
            </a:r>
          </a:p>
          <a:p>
            <a:r>
              <a:rPr sz="1600" dirty="0"/>
              <a:t>(from the SRE book)</a:t>
            </a:r>
          </a:p>
          <a:p>
            <a:endParaRPr lang="en-IE" sz="1600" dirty="0"/>
          </a:p>
          <a:p>
            <a:r>
              <a:rPr lang="en-IE" sz="1600" dirty="0"/>
              <a:t>How do we get away from toil? Automation.</a:t>
            </a:r>
          </a:p>
          <a:p>
            <a:endParaRPr sz="1600" dirty="0"/>
          </a:p>
          <a:p>
            <a:r>
              <a:rPr sz="1600" dirty="0"/>
              <a:t>intent-based networking; specify what you want the state to become rather than the steps to get there</a:t>
            </a:r>
          </a:p>
          <a:p>
            <a:endParaRPr sz="1600" dirty="0"/>
          </a:p>
          <a:p>
            <a:r>
              <a:rPr sz="1600" dirty="0"/>
              <a:t>if you see things like this, and think about the google SRE way of doing things,</a:t>
            </a:r>
          </a:p>
          <a:p>
            <a:r>
              <a:rPr sz="1600" dirty="0"/>
              <a:t>what falls out?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xfrm>
            <a:off x="381000" y="685800"/>
            <a:ext cx="6096000" cy="3429000"/>
          </a:xfrm>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rPr sz="1600" dirty="0"/>
              <a:t>[A]</a:t>
            </a:r>
          </a:p>
          <a:p>
            <a:r>
              <a:rPr sz="1600" dirty="0"/>
              <a:t>as a sysadmin</a:t>
            </a:r>
          </a:p>
          <a:p>
            <a:r>
              <a:rPr sz="1600" dirty="0"/>
              <a:t>there was a time when my job was compiling packages from source</a:t>
            </a:r>
          </a:p>
          <a:p>
            <a:pPr marL="291041" indent="-291041">
              <a:buSzPct val="125000"/>
              <a:buChar char="-"/>
            </a:pPr>
            <a:r>
              <a:rPr sz="1600" dirty="0"/>
              <a:t>then installing RPMs</a:t>
            </a:r>
          </a:p>
          <a:p>
            <a:pPr marL="291041" indent="-291041">
              <a:buSzPct val="125000"/>
              <a:buChar char="-"/>
            </a:pPr>
            <a:r>
              <a:rPr sz="1600" dirty="0"/>
              <a:t>then typing "apt-get"</a:t>
            </a:r>
          </a:p>
          <a:p>
            <a:pPr marL="291041" indent="-291041">
              <a:buSzPct val="125000"/>
              <a:buChar char="-"/>
            </a:pPr>
            <a:r>
              <a:rPr sz="1600" dirty="0"/>
              <a:t>then checking the emails from </a:t>
            </a:r>
            <a:r>
              <a:rPr sz="1600" dirty="0" err="1"/>
              <a:t>apticron</a:t>
            </a:r>
            <a:endParaRPr sz="1600" dirty="0"/>
          </a:p>
          <a:p>
            <a:endParaRPr sz="1600" dirty="0"/>
          </a:p>
          <a:p>
            <a:r>
              <a:rPr sz="1600" dirty="0"/>
              <a:t>we still sometimes think of telnetting in and typing "</a:t>
            </a:r>
            <a:r>
              <a:rPr sz="1600" dirty="0" err="1"/>
              <a:t>sh</a:t>
            </a:r>
            <a:r>
              <a:rPr sz="1600" dirty="0"/>
              <a:t> int" as our job.</a:t>
            </a:r>
          </a:p>
          <a:p>
            <a:r>
              <a:rPr sz="1600" dirty="0"/>
              <a:t>the job is to make sure the network stays running.</a:t>
            </a:r>
          </a:p>
          <a:p>
            <a:r>
              <a:rPr sz="1600" dirty="0"/>
              <a:t>how else can we do that? and how do we get there from here.</a:t>
            </a:r>
          </a:p>
          <a:p>
            <a:endParaRPr sz="1600" dirty="0"/>
          </a:p>
          <a:p>
            <a:r>
              <a:rPr sz="1600" dirty="0"/>
              <a:t>[T]</a:t>
            </a:r>
          </a:p>
          <a:p>
            <a:r>
              <a:rPr lang="en-US" sz="1600" dirty="0"/>
              <a:t>[config management]</a:t>
            </a:r>
          </a:p>
          <a:p>
            <a:pPr marL="0" marR="0" lvl="0" indent="0" defTabSz="457200" eaLnBrk="1" fontAlgn="auto" latinLnBrk="0" hangingPunct="1">
              <a:lnSpc>
                <a:spcPct val="117999"/>
              </a:lnSpc>
              <a:spcBef>
                <a:spcPts val="0"/>
              </a:spcBef>
              <a:spcAft>
                <a:spcPts val="0"/>
              </a:spcAft>
              <a:buClrTx/>
              <a:buSzTx/>
              <a:buFontTx/>
              <a:buNone/>
              <a:tabLst/>
              <a:defRPr/>
            </a:pPr>
            <a:r>
              <a:rPr lang="en-US" sz="1600" dirty="0"/>
              <a:t>What made that possible?</a:t>
            </a:r>
          </a:p>
          <a:p>
            <a:endParaRPr lang="en-IE" sz="1600" dirty="0"/>
          </a:p>
          <a:p>
            <a:endParaRPr lang="en-IE" sz="1600" dirty="0"/>
          </a:p>
          <a:p>
            <a:r>
              <a:rPr sz="1600" dirty="0"/>
              <a:t>don't need a wholesale shift to get there. you can go a step at a time. In fact, you MUST.</a:t>
            </a:r>
          </a:p>
          <a:p>
            <a:r>
              <a:rPr sz="1600" dirty="0"/>
              <a:t>and you don't lose your skills as network engineer. you still need to know a packet on a wire to use these tools well.</a:t>
            </a:r>
          </a:p>
          <a:p>
            <a:endParaRPr sz="1600" dirty="0"/>
          </a:p>
          <a:p>
            <a:r>
              <a:rPr sz="1600" dirty="0"/>
              <a:t>PDU File system descriptors. </a:t>
            </a:r>
          </a:p>
          <a:p>
            <a:r>
              <a:rPr sz="1600" dirty="0"/>
              <a:t> Fix problem at my leisure.</a:t>
            </a:r>
          </a:p>
          <a:p>
            <a:r>
              <a:rPr sz="1600" dirty="0"/>
              <a:t> Know it’s fixed everywhere. </a:t>
            </a:r>
          </a:p>
          <a:p>
            <a:r>
              <a:rPr sz="1600" dirty="0"/>
              <a:t> Know that handover is clean.</a:t>
            </a:r>
          </a:p>
          <a:p>
            <a:endParaRPr sz="1600" dirty="0"/>
          </a:p>
          <a:p>
            <a:endParaRPr sz="16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xfrm>
            <a:off x="381000" y="685800"/>
            <a:ext cx="6096000" cy="3429000"/>
          </a:xfrm>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r>
              <a:rPr sz="1600" dirty="0"/>
              <a:t>[</a:t>
            </a:r>
            <a:r>
              <a:rPr lang="en-IE" sz="1600" dirty="0"/>
              <a:t>A]</a:t>
            </a:r>
          </a:p>
          <a:p>
            <a:r>
              <a:rPr lang="en-US" sz="1600" dirty="0"/>
              <a:t>Config generation and deployment</a:t>
            </a:r>
          </a:p>
          <a:p>
            <a:r>
              <a:rPr lang="en-US" sz="1600" dirty="0"/>
              <a:t>e.g. </a:t>
            </a:r>
            <a:r>
              <a:rPr lang="en-US" sz="1600" dirty="0" err="1"/>
              <a:t>Capirca</a:t>
            </a:r>
            <a:r>
              <a:rPr lang="en-US" sz="1600" dirty="0"/>
              <a:t> - using an abstraction above the actual ACLs</a:t>
            </a:r>
          </a:p>
          <a:p>
            <a:endParaRPr sz="1600" dirty="0"/>
          </a:p>
          <a:p>
            <a:r>
              <a:rPr sz="1600" dirty="0"/>
              <a:t>(everyone runs a network with more than one vendor. there's an obvious advantage to an abstraction above the vendor's own language.</a:t>
            </a:r>
          </a:p>
          <a:p>
            <a:endParaRPr sz="1600" dirty="0"/>
          </a:p>
          <a:p>
            <a:r>
              <a:rPr sz="1600" dirty="0"/>
              <a:t>in the same logic, most of our fleets aren't completely perfectly consistent, and so it's worthwhile defining not what this server does, but what a web server looks like. Or what a server looks like! It's kernel, its repository, what's our response to </a:t>
            </a:r>
            <a:r>
              <a:rPr sz="1600" dirty="0" err="1"/>
              <a:t>Spectre</a:t>
            </a:r>
            <a:r>
              <a:rPr sz="1600" dirty="0"/>
              <a:t> and Meltdown.)</a:t>
            </a:r>
          </a:p>
          <a:p>
            <a:endParaRPr sz="1600" dirty="0"/>
          </a:p>
          <a:p>
            <a:r>
              <a:rPr sz="1600" dirty="0"/>
              <a:t>These examples are network specific, because that's in some ways the least intuitive leap; these principles all work with puppet or </a:t>
            </a:r>
            <a:r>
              <a:rPr sz="1600" dirty="0" err="1"/>
              <a:t>CFengine</a:t>
            </a:r>
            <a:r>
              <a:rPr sz="1600" dirty="0"/>
              <a:t> or anything you like.</a:t>
            </a:r>
          </a:p>
          <a:p>
            <a:endParaRPr sz="1600" dirty="0"/>
          </a:p>
          <a:p>
            <a:r>
              <a:rPr sz="1600" dirty="0"/>
              <a:t>[A explains example]</a:t>
            </a:r>
            <a:endParaRPr lang="en-IE" sz="1600" dirty="0"/>
          </a:p>
          <a:p>
            <a:endParaRPr lang="en-IE" sz="1600" dirty="0"/>
          </a:p>
          <a:p>
            <a:endParaRPr sz="16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noRot="1" noChangeAspect="1"/>
          </p:cNvSpPr>
          <p:nvPr>
            <p:ph type="sldImg"/>
          </p:nvPr>
        </p:nvSpPr>
        <p:spPr>
          <a:xfrm>
            <a:off x="381000" y="685800"/>
            <a:ext cx="6096000" cy="3429000"/>
          </a:xfrm>
          <a:prstGeom prst="rect">
            <a:avLst/>
          </a:prstGeom>
        </p:spPr>
        <p:txBody>
          <a:bodyPr/>
          <a:lstStyle/>
          <a:p>
            <a:endParaRPr/>
          </a:p>
        </p:txBody>
      </p:sp>
      <p:sp>
        <p:nvSpPr>
          <p:cNvPr id="195" name="Shape 195"/>
          <p:cNvSpPr>
            <a:spLocks noGrp="1"/>
          </p:cNvSpPr>
          <p:nvPr>
            <p:ph type="body" sz="quarter" idx="1"/>
          </p:nvPr>
        </p:nvSpPr>
        <p:spPr>
          <a:prstGeom prst="rect">
            <a:avLst/>
          </a:prstGeom>
        </p:spPr>
        <p:txBody>
          <a:bodyPr/>
          <a:lstStyle/>
          <a:p>
            <a:r>
              <a:rPr sz="1600" dirty="0"/>
              <a:t>[T]</a:t>
            </a:r>
          </a:p>
          <a:p>
            <a:r>
              <a:rPr sz="1600" dirty="0"/>
              <a:t>Explain: source control with approval</a:t>
            </a:r>
          </a:p>
          <a:p>
            <a:endParaRPr sz="1600" dirty="0"/>
          </a:p>
          <a:p>
            <a:r>
              <a:rPr sz="1600" dirty="0"/>
              <a:t>canonical copy is in git, and the network is updated to reflect that - not the other way around</a:t>
            </a:r>
          </a:p>
          <a:p>
            <a:endParaRPr sz="1600" dirty="0"/>
          </a:p>
          <a:p>
            <a:r>
              <a:rPr sz="1600" dirty="0"/>
              <a:t>It takes more than one person to make a mistake. It's looked at BEFORE someone types "commit."</a:t>
            </a:r>
          </a:p>
          <a:p>
            <a:r>
              <a:rPr sz="1600" dirty="0"/>
              <a:t>(Making a CR still has risk of e.g. transcription errors.)</a:t>
            </a:r>
          </a:p>
          <a:p>
            <a:endParaRPr sz="1600" dirty="0"/>
          </a:p>
          <a:p>
            <a:r>
              <a:rPr sz="1600" dirty="0"/>
              <a:t>[A explains example]</a:t>
            </a:r>
          </a:p>
          <a:p>
            <a:endParaRPr sz="16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noRot="1" noChangeAspect="1"/>
          </p:cNvSpPr>
          <p:nvPr>
            <p:ph type="sldImg"/>
          </p:nvPr>
        </p:nvSpPr>
        <p:spPr>
          <a:xfrm>
            <a:off x="381000" y="685800"/>
            <a:ext cx="6096000" cy="3429000"/>
          </a:xfrm>
          <a:prstGeom prst="rect">
            <a:avLst/>
          </a:prstGeom>
        </p:spPr>
        <p:txBody>
          <a:bodyPr/>
          <a:lstStyle/>
          <a:p>
            <a:endParaRPr/>
          </a:p>
        </p:txBody>
      </p:sp>
      <p:sp>
        <p:nvSpPr>
          <p:cNvPr id="199" name="Shape 199"/>
          <p:cNvSpPr>
            <a:spLocks noGrp="1"/>
          </p:cNvSpPr>
          <p:nvPr>
            <p:ph type="body" sz="quarter" idx="1"/>
          </p:nvPr>
        </p:nvSpPr>
        <p:spPr>
          <a:prstGeom prst="rect">
            <a:avLst/>
          </a:prstGeom>
        </p:spPr>
        <p:txBody>
          <a:bodyPr/>
          <a:lstStyle/>
          <a:p>
            <a:r>
              <a:rPr sz="1600" dirty="0"/>
              <a:t>[T]</a:t>
            </a:r>
          </a:p>
          <a:p>
            <a:r>
              <a:rPr sz="1600" dirty="0"/>
              <a:t>Explain: CI/CD</a:t>
            </a:r>
          </a:p>
          <a:p>
            <a:endParaRPr sz="1600" dirty="0"/>
          </a:p>
          <a:p>
            <a:r>
              <a:rPr sz="1600" dirty="0"/>
              <a:t>CI = dynamically generate the config you want and test them</a:t>
            </a:r>
          </a:p>
          <a:p>
            <a:r>
              <a:rPr sz="1600" dirty="0"/>
              <a:t>CD = put them in place</a:t>
            </a:r>
          </a:p>
          <a:p>
            <a:r>
              <a:rPr sz="1600" dirty="0"/>
              <a:t>we think about them as one because that's what the tooling does</a:t>
            </a:r>
          </a:p>
          <a:p>
            <a:endParaRPr sz="1600" dirty="0"/>
          </a:p>
          <a:p>
            <a:r>
              <a:rPr sz="1600" dirty="0"/>
              <a:t>rancid was a great tool because comparing it with what's broken tells you what's wrong</a:t>
            </a:r>
          </a:p>
          <a:p>
            <a:r>
              <a:rPr sz="1600" dirty="0"/>
              <a:t>what if you could </a:t>
            </a:r>
            <a:r>
              <a:rPr sz="1600" b="1" dirty="0"/>
              <a:t>test</a:t>
            </a:r>
            <a:r>
              <a:rPr sz="1600" dirty="0"/>
              <a:t> to see if the config is broken before you deploy it?</a:t>
            </a:r>
          </a:p>
          <a:p>
            <a:endParaRPr sz="1600" dirty="0"/>
          </a:p>
          <a:p>
            <a:r>
              <a:rPr sz="1600" dirty="0"/>
              <a:t>what if updating a hundred routers was the same as updating one router?</a:t>
            </a:r>
          </a:p>
          <a:p>
            <a:r>
              <a:rPr sz="1600" dirty="0"/>
              <a:t>and ROLLING BACK was as easy?</a:t>
            </a:r>
          </a:p>
          <a:p>
            <a:endParaRPr lang="en-IE" sz="1600" dirty="0"/>
          </a:p>
          <a:p>
            <a:r>
              <a:rPr lang="en-IE" sz="1600" dirty="0"/>
              <a:t>[A]</a:t>
            </a:r>
            <a:endParaRPr sz="1600" dirty="0"/>
          </a:p>
          <a:p>
            <a:r>
              <a:rPr sz="1600" dirty="0"/>
              <a:t>push on green: if it passes the tests, it goes into production</a:t>
            </a:r>
          </a:p>
          <a:p>
            <a:r>
              <a:rPr sz="1600" dirty="0"/>
              <a:t>eliminates the difference between expected state and deployed state; "undeployed code is risk"</a:t>
            </a:r>
          </a:p>
          <a:p>
            <a:endParaRPr sz="1600" dirty="0"/>
          </a:p>
          <a:p>
            <a:r>
              <a:rPr sz="1600" dirty="0"/>
              <a:t>[explains example]</a:t>
            </a:r>
            <a:endParaRPr lang="en-IE" sz="1600" dirty="0"/>
          </a:p>
          <a:p>
            <a:endParaRPr sz="16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prstGeom prst="rect">
            <a:avLst/>
          </a:prstGeom>
        </p:spPr>
        <p:txBody>
          <a:bodyPr/>
          <a:lstStyle/>
          <a:p>
            <a:endParaRPr/>
          </a:p>
        </p:txBody>
      </p:sp>
      <p:sp>
        <p:nvSpPr>
          <p:cNvPr id="203" name="Shape 203"/>
          <p:cNvSpPr>
            <a:spLocks noGrp="1"/>
          </p:cNvSpPr>
          <p:nvPr>
            <p:ph type="body" sz="quarter" idx="1"/>
          </p:nvPr>
        </p:nvSpPr>
        <p:spPr>
          <a:prstGeom prst="rect">
            <a:avLst/>
          </a:prstGeom>
        </p:spPr>
        <p:txBody>
          <a:bodyPr/>
          <a:lstStyle/>
          <a:p>
            <a:r>
              <a:rPr sz="1600" dirty="0"/>
              <a:t>[A]</a:t>
            </a:r>
          </a:p>
          <a:p>
            <a:r>
              <a:rPr sz="1600" dirty="0"/>
              <a:t>You do this a bit at a time</a:t>
            </a:r>
          </a:p>
          <a:p>
            <a:endParaRPr sz="1600" dirty="0"/>
          </a:p>
          <a:p>
            <a:r>
              <a:rPr sz="1600" dirty="0"/>
              <a:t>This is not a forklift change</a:t>
            </a:r>
          </a:p>
          <a:p>
            <a:r>
              <a:rPr sz="1600" dirty="0"/>
              <a:t>Incremental changes give incremental improvements:</a:t>
            </a:r>
            <a:br>
              <a:rPr sz="1600" dirty="0"/>
            </a:br>
            <a:r>
              <a:rPr sz="1600" dirty="0"/>
              <a:t>there are things you can do to adopt SOME of it that will still give you some benefit.</a:t>
            </a:r>
          </a:p>
          <a:p>
            <a:r>
              <a:rPr sz="1600" dirty="0"/>
              <a:t>You don't have to wait until it's all in to start getting benefit.</a:t>
            </a:r>
          </a:p>
          <a:p>
            <a:endParaRPr sz="1600" dirty="0"/>
          </a:p>
          <a:p>
            <a:r>
              <a:rPr lang="en-IE" sz="1600" dirty="0"/>
              <a:t>And as you deploy it, you can start automating some even cooler stuff, </a:t>
            </a:r>
            <a:r>
              <a:rPr lang="en-IE" sz="1600"/>
              <a:t>like tests.</a:t>
            </a:r>
            <a:endParaRPr sz="16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381000" y="685800"/>
            <a:ext cx="6096000" cy="3429000"/>
          </a:xfrm>
          <a:prstGeom prst="rect">
            <a:avLst/>
          </a:prstGeom>
        </p:spPr>
        <p:txBody>
          <a:bodyPr/>
          <a:lstStyle/>
          <a:p>
            <a:endParaRPr/>
          </a:p>
        </p:txBody>
      </p:sp>
      <p:sp>
        <p:nvSpPr>
          <p:cNvPr id="126" name="Shape 126"/>
          <p:cNvSpPr>
            <a:spLocks noGrp="1"/>
          </p:cNvSpPr>
          <p:nvPr>
            <p:ph type="body" sz="quarter" idx="1"/>
          </p:nvPr>
        </p:nvSpPr>
        <p:spPr>
          <a:prstGeom prst="rect">
            <a:avLst/>
          </a:prstGeom>
        </p:spPr>
        <p:txBody>
          <a:bodyPr/>
          <a:lstStyle/>
          <a:p>
            <a:r>
              <a:rPr lang="en-US" dirty="0"/>
              <a:t>[T]</a:t>
            </a:r>
          </a:p>
          <a:p>
            <a:r>
              <a:rPr lang="en-US" dirty="0"/>
              <a:t>This has nothing to do with us</a:t>
            </a:r>
          </a:p>
          <a:p>
            <a:r>
              <a:rPr lang="en-US" dirty="0"/>
              <a:t>they have hundred of </a:t>
            </a:r>
            <a:r>
              <a:rPr lang="en-US" dirty="0" err="1"/>
              <a:t>milions</a:t>
            </a:r>
            <a:r>
              <a:rPr lang="en-US" dirty="0"/>
              <a:t> of users, we have hundreds of thousands</a:t>
            </a:r>
          </a:p>
          <a:p>
            <a:endParaRPr lang="en-US" dirty="0"/>
          </a:p>
          <a:p>
            <a:r>
              <a:rPr lang="en-US" dirty="0"/>
              <a:t>and we </a:t>
            </a:r>
            <a:r>
              <a:rPr lang="en-US" dirty="0" err="1"/>
              <a:t>dont</a:t>
            </a:r>
            <a:r>
              <a:rPr lang="en-US" dirty="0"/>
              <a:t> even run that  many services</a:t>
            </a:r>
          </a:p>
          <a:p>
            <a:r>
              <a:rPr lang="en-US" dirty="0"/>
              <a:t>Anna, how many services do you run?</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381000" y="685800"/>
            <a:ext cx="6096000" cy="3429000"/>
          </a:xfrm>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endParaRPr sz="1600" dirty="0"/>
          </a:p>
          <a:p>
            <a:r>
              <a:rPr sz="1600" dirty="0"/>
              <a:t>[T]</a:t>
            </a:r>
          </a:p>
          <a:p>
            <a:r>
              <a:rPr sz="1600" dirty="0"/>
              <a:t>Simple test: an ACL should never be 20% shorter than the previous time.</a:t>
            </a:r>
          </a:p>
          <a:p>
            <a:r>
              <a:rPr sz="1600" dirty="0"/>
              <a:t>Your DNS zone should not reduce in size by more than half.</a:t>
            </a:r>
          </a:p>
          <a:p>
            <a:endParaRPr lang="en-IE" sz="1600" dirty="0"/>
          </a:p>
          <a:p>
            <a:r>
              <a:rPr lang="en-IE" sz="1600" dirty="0"/>
              <a:t>[A]</a:t>
            </a:r>
            <a:endParaRPr sz="1600" dirty="0"/>
          </a:p>
          <a:p>
            <a:r>
              <a:rPr sz="1600" dirty="0"/>
              <a:t>More complex tests: once you have this stuff, you can spin up a virtual version of your network. It's a pretty clear path from here.</a:t>
            </a:r>
          </a:p>
          <a:p>
            <a:endParaRPr sz="16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noRot="1" noChangeAspect="1"/>
          </p:cNvSpPr>
          <p:nvPr>
            <p:ph type="sldImg"/>
          </p:nvPr>
        </p:nvSpPr>
        <p:spPr>
          <a:xfrm>
            <a:off x="381000" y="685800"/>
            <a:ext cx="6096000" cy="3429000"/>
          </a:xfrm>
          <a:prstGeom prst="rect">
            <a:avLst/>
          </a:prstGeom>
        </p:spPr>
        <p:txBody>
          <a:bodyPr/>
          <a:lstStyle/>
          <a:p>
            <a:endParaRPr/>
          </a:p>
        </p:txBody>
      </p:sp>
      <p:sp>
        <p:nvSpPr>
          <p:cNvPr id="211" name="Shape 211"/>
          <p:cNvSpPr>
            <a:spLocks noGrp="1"/>
          </p:cNvSpPr>
          <p:nvPr>
            <p:ph type="body" sz="quarter" idx="1"/>
          </p:nvPr>
        </p:nvSpPr>
        <p:spPr>
          <a:prstGeom prst="rect">
            <a:avLst/>
          </a:prstGeom>
        </p:spPr>
        <p:txBody>
          <a:bodyPr/>
          <a:lstStyle/>
          <a:p>
            <a:r>
              <a:rPr sz="1600" dirty="0"/>
              <a:t>[T]</a:t>
            </a:r>
          </a:p>
          <a:p>
            <a:r>
              <a:rPr sz="1600" dirty="0"/>
              <a:t>So why do this?</a:t>
            </a:r>
          </a:p>
          <a:p>
            <a:endParaRPr sz="1600" dirty="0"/>
          </a:p>
          <a:p>
            <a:r>
              <a:rPr sz="1600" dirty="0"/>
              <a:t>We don't recreate google, or even use the same kind of tech.</a:t>
            </a:r>
          </a:p>
          <a:p>
            <a:r>
              <a:rPr sz="1600" dirty="0"/>
              <a:t>We do use the same principles, and it's clear we have to</a:t>
            </a:r>
          </a:p>
          <a:p>
            <a:pPr marL="291041" indent="-291041">
              <a:buSzPct val="125000"/>
              <a:buChar char="-"/>
            </a:pPr>
            <a:r>
              <a:rPr sz="1600" dirty="0"/>
              <a:t>to scale wide, to handle this industry with SLAs and just to keep up with the number of services we have to run, security, even funding.</a:t>
            </a:r>
          </a:p>
          <a:p>
            <a:endParaRPr sz="1600" dirty="0"/>
          </a:p>
          <a:p>
            <a:r>
              <a:rPr sz="1600" dirty="0"/>
              <a:t>We know we're not google but our users don’t. No reason for a user for </a:t>
            </a:r>
            <a:r>
              <a:rPr sz="1600" dirty="0" err="1"/>
              <a:t>moodle</a:t>
            </a:r>
            <a:r>
              <a:rPr sz="1600" dirty="0"/>
              <a:t> to be any less reliable than </a:t>
            </a:r>
            <a:r>
              <a:rPr sz="1600" dirty="0" err="1"/>
              <a:t>gmail</a:t>
            </a:r>
            <a:r>
              <a:rPr sz="1600" dirty="0"/>
              <a:t>. that's what we're up against. that's why we're being forced down this path.</a:t>
            </a:r>
          </a:p>
          <a:p>
            <a:endParaRPr sz="1600" dirty="0"/>
          </a:p>
          <a:p>
            <a:r>
              <a:rPr sz="1600" dirty="0"/>
              <a:t>a service should be able to outlive all of its components. (my grandfather's axe.)</a:t>
            </a:r>
          </a:p>
          <a:p>
            <a:endParaRPr sz="1600" dirty="0"/>
          </a:p>
          <a:p>
            <a:r>
              <a:rPr sz="1600" dirty="0"/>
              <a:t>[A]</a:t>
            </a:r>
          </a:p>
          <a:p>
            <a:r>
              <a:rPr sz="1600" dirty="0"/>
              <a:t>And let's look back once more at this...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prstGeom prst="rect">
            <a:avLst/>
          </a:prstGeom>
        </p:spPr>
        <p:txBody>
          <a:bodyPr/>
          <a:lstStyle/>
          <a:p>
            <a:endParaRPr/>
          </a:p>
        </p:txBody>
      </p:sp>
      <p:sp>
        <p:nvSpPr>
          <p:cNvPr id="218" name="Shape 218"/>
          <p:cNvSpPr>
            <a:spLocks noGrp="1"/>
          </p:cNvSpPr>
          <p:nvPr>
            <p:ph type="body" sz="quarter" idx="1"/>
          </p:nvPr>
        </p:nvSpPr>
        <p:spPr>
          <a:prstGeom prst="rect">
            <a:avLst/>
          </a:prstGeom>
        </p:spPr>
        <p:txBody>
          <a:bodyPr/>
          <a:lstStyle/>
          <a:p>
            <a:r>
              <a:rPr dirty="0"/>
              <a:t>[A]</a:t>
            </a:r>
          </a:p>
          <a:p>
            <a:r>
              <a:rPr dirty="0"/>
              <a:t>...that's SDN (definition)</a:t>
            </a:r>
          </a:p>
          <a:p>
            <a:endParaRPr dirty="0"/>
          </a:p>
          <a:p>
            <a:r>
              <a:rPr dirty="0"/>
              <a:t>[T]</a:t>
            </a:r>
          </a:p>
          <a:p>
            <a:r>
              <a:rPr dirty="0"/>
              <a:t>This is intent based networking.</a:t>
            </a:r>
          </a:p>
          <a:p>
            <a:r>
              <a:rPr dirty="0"/>
              <a:t>Doesn't matter if it's a dedicated platform, or if it's multiple tools. Or even if it's implemented on a traditional MPLS layer. You're using code to define your network now. So you need to manage that code.</a:t>
            </a:r>
          </a:p>
          <a:p>
            <a:endParaRPr dirty="0"/>
          </a:p>
          <a:p>
            <a:r>
              <a:rPr dirty="0"/>
              <a:t>SRE is just another aspect of software eating the world. Other aspects of this are SDN or intent based networking, but they're all this same principle with a different skin on them.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noRot="1" noChangeAspect="1"/>
          </p:cNvSpPr>
          <p:nvPr>
            <p:ph type="sldImg"/>
          </p:nvPr>
        </p:nvSpPr>
        <p:spPr>
          <a:xfrm>
            <a:off x="381000" y="685800"/>
            <a:ext cx="6096000" cy="3429000"/>
          </a:xfrm>
          <a:prstGeom prst="rect">
            <a:avLst/>
          </a:prstGeom>
        </p:spPr>
        <p:txBody>
          <a:bodyPr/>
          <a:lstStyle/>
          <a:p>
            <a:endParaRPr/>
          </a:p>
        </p:txBody>
      </p:sp>
      <p:sp>
        <p:nvSpPr>
          <p:cNvPr id="222" name="Shape 222"/>
          <p:cNvSpPr>
            <a:spLocks noGrp="1"/>
          </p:cNvSpPr>
          <p:nvPr>
            <p:ph type="body" sz="quarter" idx="1"/>
          </p:nvPr>
        </p:nvSpPr>
        <p:spPr>
          <a:prstGeom prst="rect">
            <a:avLst/>
          </a:prstGeom>
        </p:spPr>
        <p:txBody>
          <a:bodyPr/>
          <a:lstStyle/>
          <a:p>
            <a:r>
              <a:rPr sz="1600" dirty="0"/>
              <a:t>[T]</a:t>
            </a:r>
          </a:p>
          <a:p>
            <a:r>
              <a:rPr lang="en-IE" sz="1600" dirty="0"/>
              <a:t>In some ways in this talk we say too much and not enough. There are ideas here, but possibly not enough for you to go and implement it all yourself.</a:t>
            </a:r>
          </a:p>
          <a:p>
            <a:r>
              <a:rPr lang="en-IE" sz="1600" dirty="0"/>
              <a:t>Our suggested next stop is the SRE Book from Google. It gives overviews on all the concepts we introduced here, and more (like how do you monitor this when it’s in place)</a:t>
            </a:r>
          </a:p>
          <a:p>
            <a:endParaRPr sz="1600" dirty="0"/>
          </a:p>
          <a:p>
            <a:r>
              <a:rPr sz="1600" dirty="0"/>
              <a:t>[A]</a:t>
            </a:r>
          </a:p>
          <a:p>
            <a:r>
              <a:rPr sz="1600" dirty="0"/>
              <a:t>We don't have to scale to a million servers</a:t>
            </a:r>
          </a:p>
          <a:p>
            <a:r>
              <a:rPr sz="1600" dirty="0"/>
              <a:t>but we do have to scale to dozens or hundreds of services</a:t>
            </a:r>
          </a:p>
          <a:p>
            <a:r>
              <a:rPr sz="1600" dirty="0"/>
              <a:t>and we're too stretched doing that the old way</a:t>
            </a:r>
          </a:p>
          <a:p>
            <a:r>
              <a:rPr sz="1600" dirty="0"/>
              <a:t>so you need to be able to pull out the common platform</a:t>
            </a:r>
          </a:p>
          <a:p>
            <a:endParaRPr sz="1600" dirty="0"/>
          </a:p>
          <a:p>
            <a:r>
              <a:rPr sz="1600" dirty="0"/>
              <a:t>But you're also able to deploy this incrementally.</a:t>
            </a:r>
          </a:p>
          <a:p>
            <a:endParaRPr sz="1600" dirty="0"/>
          </a:p>
          <a:p>
            <a:r>
              <a:rPr sz="1600" dirty="0"/>
              <a:t>So it's not only huge benefit - it's also achievable right now.</a:t>
            </a:r>
          </a:p>
          <a:p>
            <a:endParaRPr sz="16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567114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prstGeom prst="rect">
            <a:avLst/>
          </a:prstGeom>
        </p:spPr>
        <p:txBody>
          <a:bodyPr/>
          <a:lstStyle/>
          <a:p>
            <a:endParaRPr/>
          </a:p>
        </p:txBody>
      </p:sp>
      <p:sp>
        <p:nvSpPr>
          <p:cNvPr id="235" name="Shape 235"/>
          <p:cNvSpPr>
            <a:spLocks noGrp="1"/>
          </p:cNvSpPr>
          <p:nvPr>
            <p:ph type="body" sz="quarter" idx="1"/>
          </p:nvPr>
        </p:nvSpPr>
        <p:spPr>
          <a:prstGeom prst="rect">
            <a:avLst/>
          </a:prstGeom>
        </p:spPr>
        <p:txBody>
          <a:bodyPr/>
          <a:lstStyle/>
          <a:p>
            <a:r>
              <a:rPr dirty="0"/>
              <a:t>Once you have the right tools, you can start to quantify things.</a:t>
            </a:r>
          </a:p>
          <a:p>
            <a:r>
              <a:rPr dirty="0"/>
              <a:t>How do we quantify a service? (Golden signals: latency, traffic, errors, saturation)</a:t>
            </a:r>
          </a:p>
          <a:p>
            <a:endParaRPr dirty="0"/>
          </a:p>
          <a:p>
            <a:r>
              <a:rPr dirty="0"/>
              <a:t>Let's talk about SLAs</a:t>
            </a:r>
          </a:p>
          <a:p>
            <a:endParaRPr dirty="0"/>
          </a:p>
          <a:p>
            <a:r>
              <a:rPr dirty="0"/>
              <a:t>they are scary</a:t>
            </a:r>
          </a:p>
          <a:p>
            <a:endParaRPr dirty="0"/>
          </a:p>
          <a:p>
            <a:r>
              <a:rPr dirty="0"/>
              <a:t>But if you don't write one down, your user defines your SLA.</a:t>
            </a:r>
          </a:p>
          <a:p>
            <a:r>
              <a:rPr dirty="0"/>
              <a:t>How many of us have "de facto 1 minute SLAs"?</a:t>
            </a:r>
          </a:p>
          <a:p>
            <a:r>
              <a:rPr dirty="0"/>
              <a:t>(Doesn't matter if you say "I didn't provide a guarantee" - if everyone in the building is angry at you they’re still angry with you.)</a:t>
            </a:r>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noRot="1" noChangeAspect="1"/>
          </p:cNvSpPr>
          <p:nvPr>
            <p:ph type="sldImg"/>
          </p:nvPr>
        </p:nvSpPr>
        <p:spPr>
          <a:prstGeom prst="rect">
            <a:avLst/>
          </a:prstGeom>
        </p:spPr>
        <p:txBody>
          <a:bodyPr/>
          <a:lstStyle/>
          <a:p>
            <a:endParaRPr/>
          </a:p>
        </p:txBody>
      </p:sp>
      <p:sp>
        <p:nvSpPr>
          <p:cNvPr id="238" name="Shape 238"/>
          <p:cNvSpPr>
            <a:spLocks noGrp="1"/>
          </p:cNvSpPr>
          <p:nvPr>
            <p:ph type="body" sz="quarter" idx="1"/>
          </p:nvPr>
        </p:nvSpPr>
        <p:spPr>
          <a:prstGeom prst="rect">
            <a:avLst/>
          </a:prstGeom>
        </p:spPr>
        <p:txBody>
          <a:bodyPr/>
          <a:lstStyle/>
          <a:p>
            <a:r>
              <a:t>You are not the sole provider of your customers' services</a:t>
            </a:r>
          </a:p>
          <a:p>
            <a:r>
              <a:t>So now even if we don't do formal agreements, SLAs, "we'll make it work"</a:t>
            </a:r>
          </a:p>
          <a:p>
            <a:r>
              <a:t>other people we have to work with, do</a:t>
            </a:r>
          </a:p>
          <a:p>
            <a:endParaRPr/>
          </a:p>
          <a:p>
            <a:r>
              <a:t>80/20 rule has reversed. Almost all traffic on a network now leaves the network.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381000" y="685800"/>
            <a:ext cx="6096000" cy="3429000"/>
          </a:xfrm>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p>
            <a:r>
              <a:rPr dirty="0"/>
              <a:t>services we ran in 1997</a:t>
            </a:r>
          </a:p>
          <a:p>
            <a:endParaRPr dirty="0"/>
          </a:p>
          <a:p>
            <a:r>
              <a:rPr dirty="0"/>
              <a:t>with ~5 people</a:t>
            </a:r>
            <a:endParaRPr lang="en-IE" dirty="0"/>
          </a:p>
          <a:p>
            <a:endParaRPr lang="en-IE" dirty="0"/>
          </a:p>
          <a:p>
            <a:pPr marL="0" marR="0" lvl="0" indent="0" defTabSz="457200" eaLnBrk="1" fontAlgn="auto" latinLnBrk="0" hangingPunct="1">
              <a:lnSpc>
                <a:spcPct val="117999"/>
              </a:lnSpc>
              <a:spcBef>
                <a:spcPts val="0"/>
              </a:spcBef>
              <a:spcAft>
                <a:spcPts val="0"/>
              </a:spcAft>
              <a:buClrTx/>
              <a:buSzTx/>
              <a:buFontTx/>
              <a:buNone/>
              <a:tabLst/>
              <a:defRPr/>
            </a:pPr>
            <a:r>
              <a:rPr lang="en-US" dirty="0"/>
              <a:t>How many services do you run? Anyone know?</a:t>
            </a:r>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prstGeom prst="rect">
            <a:avLst/>
          </a:prstGeom>
        </p:spPr>
        <p:txBody>
          <a:bodyPr/>
          <a:lstStyle/>
          <a:p>
            <a:endParaRPr/>
          </a:p>
        </p:txBody>
      </p:sp>
      <p:sp>
        <p:nvSpPr>
          <p:cNvPr id="140" name="Shape 140"/>
          <p:cNvSpPr>
            <a:spLocks noGrp="1"/>
          </p:cNvSpPr>
          <p:nvPr>
            <p:ph type="body" sz="quarter" idx="1"/>
          </p:nvPr>
        </p:nvSpPr>
        <p:spPr>
          <a:prstGeom prst="rect">
            <a:avLst/>
          </a:prstGeom>
        </p:spPr>
        <p:txBody>
          <a:bodyPr/>
          <a:lstStyle/>
          <a:p>
            <a:r>
              <a:rPr dirty="0"/>
              <a:t>Now, we all have a page like this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a:p>
        </p:txBody>
      </p:sp>
    </p:spTree>
    <p:extLst>
      <p:ext uri="{BB962C8B-B14F-4D97-AF65-F5344CB8AC3E}">
        <p14:creationId xmlns:p14="http://schemas.microsoft.com/office/powerpoint/2010/main" val="1826883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a:p>
        </p:txBody>
      </p:sp>
    </p:spTree>
    <p:extLst>
      <p:ext uri="{BB962C8B-B14F-4D97-AF65-F5344CB8AC3E}">
        <p14:creationId xmlns:p14="http://schemas.microsoft.com/office/powerpoint/2010/main" val="3837554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a:p>
        </p:txBody>
      </p:sp>
    </p:spTree>
    <p:extLst>
      <p:ext uri="{BB962C8B-B14F-4D97-AF65-F5344CB8AC3E}">
        <p14:creationId xmlns:p14="http://schemas.microsoft.com/office/powerpoint/2010/main" val="507943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xfrm>
            <a:off x="381000" y="685800"/>
            <a:ext cx="6096000" cy="3429000"/>
          </a:xfrm>
          <a:prstGeom prst="rect">
            <a:avLst/>
          </a:prstGeom>
        </p:spPr>
        <p:txBody>
          <a:bodyPr/>
          <a:lstStyle/>
          <a:p>
            <a:endParaRPr/>
          </a:p>
        </p:txBody>
      </p:sp>
      <p:sp>
        <p:nvSpPr>
          <p:cNvPr id="152" name="Shape 152"/>
          <p:cNvSpPr>
            <a:spLocks noGrp="1"/>
          </p:cNvSpPr>
          <p:nvPr>
            <p:ph type="body" sz="quarter" idx="1"/>
          </p:nvPr>
        </p:nvSpPr>
        <p:spPr>
          <a:prstGeom prst="rect">
            <a:avLst/>
          </a:prstGeom>
        </p:spPr>
        <p:txBody>
          <a:bodyPr/>
          <a:lstStyle/>
          <a:p>
            <a:r>
              <a:t>stupid graph of services scaling vs. people scaling</a:t>
            </a:r>
          </a:p>
          <a:p>
            <a:endParaRPr/>
          </a:p>
          <a:p>
            <a:r>
              <a:t>more services than people</a:t>
            </a:r>
          </a:p>
          <a:p>
            <a:endParaRPr/>
          </a:p>
          <a:p>
            <a:r>
              <a:t>“Sub-Linear Scaling”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xfrm>
            <a:off x="381000" y="685800"/>
            <a:ext cx="6096000" cy="3429000"/>
          </a:xfrm>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r>
              <a:rPr sz="1600" dirty="0"/>
              <a:t>So let's look at this again.</a:t>
            </a:r>
          </a:p>
          <a:p>
            <a:endParaRPr sz="1600" dirty="0"/>
          </a:p>
          <a:p>
            <a:r>
              <a:rPr sz="1600" dirty="0"/>
              <a:t>Commercial world: scale is numbers of users</a:t>
            </a:r>
          </a:p>
          <a:p>
            <a:r>
              <a:rPr sz="1600" dirty="0"/>
              <a:t>If </a:t>
            </a:r>
            <a:r>
              <a:rPr lang="en-IE" sz="1600" dirty="0"/>
              <a:t>you’ve</a:t>
            </a:r>
            <a:r>
              <a:rPr sz="1600" dirty="0"/>
              <a:t> one service for 100 million people.,</a:t>
            </a:r>
            <a:r>
              <a:rPr lang="en-IE" sz="1600" dirty="0"/>
              <a:t> </a:t>
            </a:r>
            <a:r>
              <a:rPr sz="1600" dirty="0"/>
              <a:t>it had better be reliable.</a:t>
            </a:r>
          </a:p>
          <a:p>
            <a:r>
              <a:rPr sz="1600" dirty="0"/>
              <a:t>It doesn't need to be perfectly up for every single person every second.</a:t>
            </a:r>
          </a:p>
          <a:p>
            <a:endParaRPr sz="1600" dirty="0"/>
          </a:p>
          <a:p>
            <a:r>
              <a:rPr sz="1600" dirty="0"/>
              <a:t>a large university is 50k people</a:t>
            </a:r>
          </a:p>
          <a:p>
            <a:r>
              <a:rPr sz="1600" dirty="0"/>
              <a:t>but we need to provide them with more services than before</a:t>
            </a:r>
          </a:p>
          <a:p>
            <a:endParaRPr sz="1600" dirty="0"/>
          </a:p>
          <a:p>
            <a:r>
              <a:rPr sz="1600" dirty="0"/>
              <a:t>Is there something from the Googles of the world that we can learn?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ClrTx/>
              <a:buSzTx/>
              <a:buNone/>
              <a:defRPr sz="3200" i="1"/>
            </a:lvl1pPr>
          </a:lstStyle>
          <a:p>
            <a:r>
              <a:t>–Johnny Appleseed</a:t>
            </a:r>
          </a:p>
        </p:txBody>
      </p:sp>
      <p:sp>
        <p:nvSpPr>
          <p:cNvPr id="94" name="“Type a quote here.”"/>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ClrTx/>
              <a:buSzTx/>
              <a:buNone/>
              <a:defRPr>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3169900" y="952500"/>
            <a:ext cx="95250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ClrTx/>
              <a:buSzTx/>
              <a:buNone/>
              <a:defRPr sz="5400"/>
            </a:lvl1pPr>
            <a:lvl2pPr marL="0" indent="0" algn="ctr">
              <a:spcBef>
                <a:spcPts val="0"/>
              </a:spcBef>
              <a:buClrTx/>
              <a:buSzTx/>
              <a:buNone/>
              <a:defRPr sz="5400"/>
            </a:lvl2pPr>
            <a:lvl3pPr marL="0" indent="0" algn="ctr">
              <a:spcBef>
                <a:spcPts val="0"/>
              </a:spcBef>
              <a:buClrTx/>
              <a:buSzTx/>
              <a:buNone/>
              <a:defRPr sz="5400"/>
            </a:lvl3pPr>
            <a:lvl4pPr marL="0" indent="0" algn="ctr">
              <a:spcBef>
                <a:spcPts val="0"/>
              </a:spcBef>
              <a:buClrTx/>
              <a:buSzTx/>
              <a:buNone/>
              <a:defRPr sz="5400"/>
            </a:lvl4pPr>
            <a:lvl5pPr marL="0" indent="0" algn="ctr">
              <a:spcBef>
                <a:spcPts val="0"/>
              </a:spcBef>
              <a:buClrTx/>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buClrTx/>
              <a:defRPr sz="3800"/>
            </a:lvl1pPr>
            <a:lvl2pPr marL="1117600" indent="-558800">
              <a:spcBef>
                <a:spcPts val="4500"/>
              </a:spcBef>
              <a:buClrTx/>
              <a:defRPr sz="3800"/>
            </a:lvl2pPr>
            <a:lvl3pPr marL="1676400" indent="-558800">
              <a:spcBef>
                <a:spcPts val="4500"/>
              </a:spcBef>
              <a:buClrTx/>
              <a:defRPr sz="3800"/>
            </a:lvl3pPr>
            <a:lvl4pPr marL="2235200" indent="-558800">
              <a:spcBef>
                <a:spcPts val="4500"/>
              </a:spcBef>
              <a:buClrTx/>
              <a:defRPr sz="3800"/>
            </a:lvl4pPr>
            <a:lvl5pPr marL="2794000" indent="-558800">
              <a:spcBef>
                <a:spcPts val="4500"/>
              </a:spcBef>
              <a:buClrTx/>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760700" y="6870700"/>
            <a:ext cx="7404100" cy="5549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760700" y="952500"/>
            <a:ext cx="7404100" cy="5549900"/>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1206500" y="952500"/>
            <a:ext cx="1417320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Why should NRENs…"/>
          <p:cNvSpPr txBox="1">
            <a:spLocks noGrp="1"/>
          </p:cNvSpPr>
          <p:nvPr>
            <p:ph type="ctrTitle"/>
          </p:nvPr>
        </p:nvSpPr>
        <p:spPr>
          <a:xfrm>
            <a:off x="1778000" y="4832868"/>
            <a:ext cx="20828000" cy="4050264"/>
          </a:xfrm>
          <a:prstGeom prst="rect">
            <a:avLst/>
          </a:prstGeom>
        </p:spPr>
        <p:txBody>
          <a:bodyPr>
            <a:normAutofit/>
          </a:bodyPr>
          <a:lstStyle/>
          <a:p>
            <a:r>
              <a:rPr b="1" dirty="0"/>
              <a:t>Why should NRENs</a:t>
            </a:r>
          </a:p>
          <a:p>
            <a:r>
              <a:rPr b="1" dirty="0"/>
              <a:t>adopt SRE?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cale wide (if not deep)"/>
          <p:cNvSpPr txBox="1"/>
          <p:nvPr/>
        </p:nvSpPr>
        <p:spPr>
          <a:xfrm>
            <a:off x="3040227" y="3046922"/>
            <a:ext cx="13655956" cy="156483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9600"/>
            </a:lvl1pPr>
          </a:lstStyle>
          <a:p>
            <a:r>
              <a:rPr dirty="0"/>
              <a:t>Scale wide (if not deep)</a:t>
            </a:r>
          </a:p>
        </p:txBody>
      </p:sp>
      <p:sp>
        <p:nvSpPr>
          <p:cNvPr id="159" name="More services than people"/>
          <p:cNvSpPr txBox="1"/>
          <p:nvPr/>
        </p:nvSpPr>
        <p:spPr>
          <a:xfrm>
            <a:off x="3040227" y="6075582"/>
            <a:ext cx="15489632" cy="156483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9600"/>
            </a:lvl1pPr>
          </a:lstStyle>
          <a:p>
            <a:r>
              <a:t>More services than people</a:t>
            </a:r>
          </a:p>
        </p:txBody>
      </p:sp>
      <p:sp>
        <p:nvSpPr>
          <p:cNvPr id="160" name="Compete with utility computing"/>
          <p:cNvSpPr txBox="1"/>
          <p:nvPr/>
        </p:nvSpPr>
        <p:spPr>
          <a:xfrm>
            <a:off x="3040227" y="9104242"/>
            <a:ext cx="18303546" cy="156483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9600"/>
            </a:lvl1pPr>
          </a:lstStyle>
          <a:p>
            <a:r>
              <a:t>Compete with utility computing</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30"/>
                                  </p:iterate>
                                  <p:childTnLst>
                                    <p:set>
                                      <p:cBhvr>
                                        <p:cTn id="6" fill="hold"/>
                                        <p:tgtEl>
                                          <p:spTgt spid="1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30"/>
                                  </p:iterate>
                                  <p:childTnLst>
                                    <p:set>
                                      <p:cBhvr>
                                        <p:cTn id="10" fill="hold"/>
                                        <p:tgtEl>
                                          <p:spTgt spid="1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30"/>
                                  </p:iterate>
                                  <p:childTnLst>
                                    <p:set>
                                      <p:cBhvr>
                                        <p:cTn id="14" fill="hold"/>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advAuto="0"/>
      <p:bldP spid="159" grpId="0" animBg="1" advAuto="0"/>
      <p:bldP spid="160"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ets"/>
          <p:cNvSpPr txBox="1"/>
          <p:nvPr/>
        </p:nvSpPr>
        <p:spPr>
          <a:xfrm>
            <a:off x="4904788" y="6075582"/>
            <a:ext cx="2711197" cy="156483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9600"/>
            </a:lvl1pPr>
          </a:lstStyle>
          <a:p>
            <a:r>
              <a:t>Pets</a:t>
            </a:r>
          </a:p>
        </p:txBody>
      </p:sp>
      <p:sp>
        <p:nvSpPr>
          <p:cNvPr id="165" name="Livestock"/>
          <p:cNvSpPr txBox="1"/>
          <p:nvPr/>
        </p:nvSpPr>
        <p:spPr>
          <a:xfrm>
            <a:off x="13765125" y="6075582"/>
            <a:ext cx="5714087" cy="156483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9600"/>
            </a:lvl1pPr>
          </a:lstStyle>
          <a:p>
            <a:r>
              <a:t>Livestock</a:t>
            </a:r>
          </a:p>
        </p:txBody>
      </p:sp>
      <p:sp>
        <p:nvSpPr>
          <p:cNvPr id="166" name="TOOLS"/>
          <p:cNvSpPr txBox="1"/>
          <p:nvPr/>
        </p:nvSpPr>
        <p:spPr>
          <a:xfrm rot="20589113">
            <a:off x="5966559" y="4518681"/>
            <a:ext cx="11197642" cy="398239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5600">
                <a:solidFill>
                  <a:schemeClr val="accent5"/>
                </a:solidFill>
              </a:defRPr>
            </a:lvl1pPr>
          </a:lstStyle>
          <a:p>
            <a:r>
              <a:rPr dirty="0"/>
              <a:t>TOOLS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p:tmAbs val="0"/>
                                  </p:iterate>
                                  <p:childTnLst>
                                    <p:set>
                                      <p:cBhvr>
                                        <p:cTn id="6" fill="hold"/>
                                        <p:tgtEl>
                                          <p:spTgt spid="166"/>
                                        </p:tgtEl>
                                        <p:attrNameLst>
                                          <p:attrName>style.visibility</p:attrName>
                                        </p:attrNameLst>
                                      </p:cBhvr>
                                      <p:to>
                                        <p:strVal val="visible"/>
                                      </p:to>
                                    </p:set>
                                    <p:anim calcmode="lin" valueType="num">
                                      <p:cBhvr>
                                        <p:cTn id="7" dur="500" fill="hold"/>
                                        <p:tgtEl>
                                          <p:spTgt spid="166"/>
                                        </p:tgtEl>
                                        <p:attrNameLst>
                                          <p:attrName>ppt_w</p:attrName>
                                        </p:attrNameLst>
                                      </p:cBhvr>
                                      <p:tavLst>
                                        <p:tav tm="0">
                                          <p:val>
                                            <p:strVal val="4*#ppt_w"/>
                                          </p:val>
                                        </p:tav>
                                        <p:tav tm="100000">
                                          <p:val>
                                            <p:strVal val="#ppt_w"/>
                                          </p:val>
                                        </p:tav>
                                      </p:tavLst>
                                    </p:anim>
                                    <p:anim calcmode="lin" valueType="num">
                                      <p:cBhvr>
                                        <p:cTn id="8" dur="500" fill="hold"/>
                                        <p:tgtEl>
                                          <p:spTgt spid="16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What is SRE?"/>
          <p:cNvSpPr txBox="1"/>
          <p:nvPr/>
        </p:nvSpPr>
        <p:spPr>
          <a:xfrm>
            <a:off x="6941871" y="5833826"/>
            <a:ext cx="10500259" cy="204834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2800"/>
            </a:lvl1pPr>
          </a:lstStyle>
          <a:p>
            <a:r>
              <a:t>What is SRE?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oftware development tools…"/>
          <p:cNvSpPr txBox="1"/>
          <p:nvPr/>
        </p:nvSpPr>
        <p:spPr>
          <a:xfrm>
            <a:off x="1027938" y="3839926"/>
            <a:ext cx="22328125" cy="603614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12800"/>
            </a:pPr>
            <a:r>
              <a:t>Software development tools</a:t>
            </a:r>
          </a:p>
          <a:p>
            <a:pPr>
              <a:defRPr sz="12800"/>
            </a:pPr>
            <a:r>
              <a:t>to solve</a:t>
            </a:r>
          </a:p>
          <a:p>
            <a:pPr>
              <a:defRPr sz="12800"/>
            </a:pPr>
            <a:r>
              <a:t>systems problems</a:t>
            </a:r>
          </a:p>
        </p:txBody>
      </p:sp>
      <p:pic>
        <p:nvPicPr>
          <p:cNvPr id="175" name="Line" descr="Line"/>
          <p:cNvPicPr>
            <a:picLocks/>
          </p:cNvPicPr>
          <p:nvPr/>
        </p:nvPicPr>
        <p:blipFill>
          <a:blip r:embed="rId3">
            <a:extLst/>
          </a:blip>
          <a:stretch>
            <a:fillRect/>
          </a:stretch>
        </p:blipFill>
        <p:spPr>
          <a:xfrm rot="20882130">
            <a:off x="3952145" y="9172629"/>
            <a:ext cx="8665446" cy="266701"/>
          </a:xfrm>
          <a:prstGeom prst="rect">
            <a:avLst/>
          </a:prstGeom>
        </p:spPr>
      </p:pic>
      <p:sp>
        <p:nvSpPr>
          <p:cNvPr id="177" name="network"/>
          <p:cNvSpPr txBox="1"/>
          <p:nvPr/>
        </p:nvSpPr>
        <p:spPr>
          <a:xfrm rot="20887137">
            <a:off x="5746772" y="9203319"/>
            <a:ext cx="5076191" cy="162686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0000">
                <a:solidFill>
                  <a:schemeClr val="accent5"/>
                </a:solidFill>
              </a:defRPr>
            </a:lvl1pPr>
          </a:lstStyle>
          <a:p>
            <a:r>
              <a:rPr dirty="0"/>
              <a:t>network</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75"/>
                                        </p:tgtEl>
                                        <p:attrNameLst>
                                          <p:attrName>style.visibility</p:attrName>
                                        </p:attrNameLst>
                                      </p:cBhvr>
                                      <p:to>
                                        <p:strVal val="visible"/>
                                      </p:to>
                                    </p:set>
                                    <p:animEffect transition="in" filter="wipe(left)">
                                      <p:cBhvr>
                                        <p:cTn id="7" dur="500"/>
                                        <p:tgtEl>
                                          <p:spTgt spid="17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7"/>
                                        </p:tgtEl>
                                        <p:attrNameLst>
                                          <p:attrName>style.visibility</p:attrName>
                                        </p:attrNameLst>
                                      </p:cBhvr>
                                      <p:to>
                                        <p:strVal val="visible"/>
                                      </p:to>
                                    </p:set>
                                    <p:animEffect transition="in" filter="fade">
                                      <p:cBhvr>
                                        <p:cTn id="11"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advAuto="0"/>
      <p:bldP spid="177"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quot;If a human operator needs to touch your system during normal operations, you have a bug. The definition of normal changes as your systems grow.&quot; -- Carla Geisser, Google SRE"/>
          <p:cNvSpPr txBox="1"/>
          <p:nvPr/>
        </p:nvSpPr>
        <p:spPr>
          <a:xfrm>
            <a:off x="2373645" y="4604890"/>
            <a:ext cx="19636711" cy="450622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defTabSz="457200">
              <a:lnSpc>
                <a:spcPct val="117999"/>
              </a:lnSpc>
              <a:defRPr sz="6400" b="0"/>
            </a:lvl1pPr>
          </a:lstStyle>
          <a:p>
            <a:r>
              <a:t>"If a human operator needs to touch your system during normal operations, you have a bug. The definition of normal changes as your systems grow." -- Carla Geisser, Google SRE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03E951-8C2C-B64F-994F-AA27169B4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809084"/>
            <a:ext cx="14986687" cy="8246843"/>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5D5A7E-4E29-46AD-883E-2EEA39C51C5E}"/>
              </a:ext>
            </a:extLst>
          </p:cNvPr>
          <p:cNvSpPr txBox="1"/>
          <p:nvPr/>
        </p:nvSpPr>
        <p:spPr>
          <a:xfrm>
            <a:off x="1063301" y="1293519"/>
            <a:ext cx="7027565"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IE" dirty="0">
                <a:latin typeface="Courier New" panose="02070309020205020404" pitchFamily="49" charset="0"/>
                <a:cs typeface="Courier New" panose="02070309020205020404" pitchFamily="49" charset="0"/>
              </a:rPr>
              <a:t>router </a:t>
            </a:r>
            <a:r>
              <a:rPr lang="en-IE" dirty="0" err="1">
                <a:latin typeface="Courier New" panose="02070309020205020404" pitchFamily="49" charset="0"/>
                <a:cs typeface="Courier New" panose="02070309020205020404" pitchFamily="49" charset="0"/>
              </a:rPr>
              <a:t>bgp</a:t>
            </a:r>
            <a:r>
              <a:rPr lang="en-IE" dirty="0">
                <a:latin typeface="Courier New" panose="02070309020205020404" pitchFamily="49" charset="0"/>
                <a:cs typeface="Courier New" panose="02070309020205020404" pitchFamily="49" charset="0"/>
              </a:rPr>
              <a:t> 1213</a:t>
            </a:r>
          </a:p>
          <a:p>
            <a:pPr marL="0" marR="0" indent="0" algn="l" defTabSz="825500" rtl="0" fontAlgn="auto" latinLnBrk="0" hangingPunct="0">
              <a:lnSpc>
                <a:spcPct val="100000"/>
              </a:lnSpc>
              <a:spcBef>
                <a:spcPts val="0"/>
              </a:spcBef>
              <a:spcAft>
                <a:spcPts val="0"/>
              </a:spcAft>
              <a:buClrTx/>
              <a:buSzTx/>
              <a:buFontTx/>
              <a:buNone/>
              <a:tabLst/>
            </a:pPr>
            <a:r>
              <a:rPr lang="en-IE" dirty="0">
                <a:latin typeface="Courier New" panose="02070309020205020404" pitchFamily="49" charset="0"/>
                <a:cs typeface="Courier New" panose="02070309020205020404" pitchFamily="49" charset="0"/>
              </a:rPr>
              <a:t> neighbour 192.0.2.1</a:t>
            </a:r>
          </a:p>
          <a:p>
            <a:pPr marL="0" marR="0" indent="0" algn="l" defTabSz="825500" rtl="0" fontAlgn="auto" latinLnBrk="0" hangingPunct="0">
              <a:lnSpc>
                <a:spcPct val="100000"/>
              </a:lnSpc>
              <a:spcBef>
                <a:spcPts val="0"/>
              </a:spcBef>
              <a:spcAft>
                <a:spcPts val="0"/>
              </a:spcAft>
              <a:buClrTx/>
              <a:buSzTx/>
              <a:buFontTx/>
              <a:buNone/>
              <a:tabLst/>
            </a:pPr>
            <a:r>
              <a:rPr lang="en-IE" dirty="0">
                <a:latin typeface="Courier New" panose="02070309020205020404" pitchFamily="49" charset="0"/>
                <a:cs typeface="Courier New" panose="02070309020205020404" pitchFamily="49" charset="0"/>
              </a:rPr>
              <a:t> remote-as 65535</a:t>
            </a:r>
          </a:p>
          <a:p>
            <a:pPr marL="0" marR="0" indent="0" algn="l" defTabSz="825500" rtl="0" fontAlgn="auto" latinLnBrk="0" hangingPunct="0">
              <a:lnSpc>
                <a:spcPct val="100000"/>
              </a:lnSpc>
              <a:spcBef>
                <a:spcPts val="0"/>
              </a:spcBef>
              <a:spcAft>
                <a:spcPts val="0"/>
              </a:spcAft>
              <a:buClrTx/>
              <a:buSzTx/>
              <a:buFontTx/>
              <a:buNone/>
              <a:tabLst/>
            </a:pPr>
            <a:r>
              <a:rPr lang="en-IE" dirty="0">
                <a:latin typeface="Courier New" panose="02070309020205020404" pitchFamily="49" charset="0"/>
                <a:cs typeface="Courier New" panose="02070309020205020404" pitchFamily="49" charset="0"/>
              </a:rPr>
              <a:t> password encrypted </a:t>
            </a:r>
            <a:r>
              <a:rPr lang="en-IE" dirty="0" err="1">
                <a:latin typeface="Courier New" panose="02070309020205020404" pitchFamily="49" charset="0"/>
                <a:cs typeface="Courier New" panose="02070309020205020404" pitchFamily="49" charset="0"/>
              </a:rPr>
              <a:t>abcdefgh</a:t>
            </a:r>
            <a:endParaRPr lang="en-IE" dirty="0">
              <a:latin typeface="Courier New" panose="02070309020205020404" pitchFamily="49" charset="0"/>
              <a:cs typeface="Courier New" panose="02070309020205020404" pitchFamily="49" charset="0"/>
            </a:endParaRPr>
          </a:p>
          <a:p>
            <a:pPr marL="0" marR="0" indent="0" algn="l" defTabSz="825500" rtl="0" fontAlgn="auto" latinLnBrk="0" hangingPunct="0">
              <a:lnSpc>
                <a:spcPct val="100000"/>
              </a:lnSpc>
              <a:spcBef>
                <a:spcPts val="0"/>
              </a:spcBef>
              <a:spcAft>
                <a:spcPts val="0"/>
              </a:spcAft>
              <a:buClrTx/>
              <a:buSzTx/>
              <a:buFontTx/>
              <a:buNone/>
              <a:tabLst/>
            </a:pPr>
            <a:r>
              <a:rPr lang="en-IE" dirty="0">
                <a:latin typeface="Courier New" panose="02070309020205020404" pitchFamily="49" charset="0"/>
                <a:cs typeface="Courier New" panose="02070309020205020404" pitchFamily="49" charset="0"/>
              </a:rPr>
              <a:t> description Sample peer</a:t>
            </a:r>
          </a:p>
          <a:p>
            <a:pPr marL="0" marR="0" indent="0" algn="l" defTabSz="825500" rtl="0" fontAlgn="auto" latinLnBrk="0" hangingPunct="0">
              <a:lnSpc>
                <a:spcPct val="100000"/>
              </a:lnSpc>
              <a:spcBef>
                <a:spcPts val="0"/>
              </a:spcBef>
              <a:spcAft>
                <a:spcPts val="0"/>
              </a:spcAft>
              <a:buClrTx/>
              <a:buSzTx/>
              <a:buFontTx/>
              <a:buNone/>
              <a:tabLst/>
            </a:pPr>
            <a:r>
              <a:rPr lang="en-IE" dirty="0">
                <a:latin typeface="Courier New" panose="02070309020205020404" pitchFamily="49" charset="0"/>
                <a:cs typeface="Courier New" panose="02070309020205020404" pitchFamily="49" charset="0"/>
              </a:rPr>
              <a:t> address-family ipv4 unicast</a:t>
            </a:r>
          </a:p>
          <a:p>
            <a:pPr marL="0" marR="0" indent="0" algn="l" defTabSz="825500" rtl="0" fontAlgn="auto" latinLnBrk="0" hangingPunct="0">
              <a:lnSpc>
                <a:spcPct val="100000"/>
              </a:lnSpc>
              <a:spcBef>
                <a:spcPts val="0"/>
              </a:spcBef>
              <a:spcAft>
                <a:spcPts val="0"/>
              </a:spcAft>
              <a:buClrTx/>
              <a:buSzTx/>
              <a:buFontTx/>
              <a:buNone/>
              <a:tabLst/>
            </a:pPr>
            <a:r>
              <a:rPr lang="en-IE" dirty="0">
                <a:latin typeface="Courier New" panose="02070309020205020404" pitchFamily="49" charset="0"/>
                <a:cs typeface="Courier New" panose="02070309020205020404" pitchFamily="49" charset="0"/>
              </a:rPr>
              <a:t>  send-community </a:t>
            </a:r>
            <a:r>
              <a:rPr lang="en-IE" dirty="0" err="1">
                <a:latin typeface="Courier New" panose="02070309020205020404" pitchFamily="49" charset="0"/>
                <a:cs typeface="Courier New" panose="02070309020205020404" pitchFamily="49" charset="0"/>
              </a:rPr>
              <a:t>ebgp</a:t>
            </a:r>
            <a:endParaRPr lang="en-IE" dirty="0">
              <a:latin typeface="Courier New" panose="02070309020205020404" pitchFamily="49" charset="0"/>
              <a:cs typeface="Courier New" panose="02070309020205020404" pitchFamily="49" charset="0"/>
            </a:endParaRPr>
          </a:p>
          <a:p>
            <a:pPr marL="0" marR="0" indent="0" algn="l" defTabSz="825500" rtl="0" fontAlgn="auto" latinLnBrk="0" hangingPunct="0">
              <a:lnSpc>
                <a:spcPct val="100000"/>
              </a:lnSpc>
              <a:spcBef>
                <a:spcPts val="0"/>
              </a:spcBef>
              <a:spcAft>
                <a:spcPts val="0"/>
              </a:spcAft>
              <a:buClrTx/>
              <a:buSzTx/>
              <a:buFontTx/>
              <a:buNone/>
              <a:tabLst/>
            </a:pPr>
            <a:r>
              <a:rPr lang="en-IE" dirty="0">
                <a:latin typeface="Courier New" panose="02070309020205020404" pitchFamily="49" charset="0"/>
                <a:cs typeface="Courier New" panose="02070309020205020404" pitchFamily="49" charset="0"/>
              </a:rPr>
              <a:t>  route-policy peer-in in</a:t>
            </a:r>
          </a:p>
          <a:p>
            <a:pPr marL="0" marR="0" indent="0" algn="l" defTabSz="825500" rtl="0" fontAlgn="auto" latinLnBrk="0" hangingPunct="0">
              <a:lnSpc>
                <a:spcPct val="100000"/>
              </a:lnSpc>
              <a:spcBef>
                <a:spcPts val="0"/>
              </a:spcBef>
              <a:spcAft>
                <a:spcPts val="0"/>
              </a:spcAft>
              <a:buClrTx/>
              <a:buSzTx/>
              <a:buFontTx/>
              <a:buNone/>
              <a:tabLst/>
            </a:pPr>
            <a:r>
              <a:rPr lang="en-IE" dirty="0">
                <a:latin typeface="Courier New" panose="02070309020205020404" pitchFamily="49" charset="0"/>
                <a:cs typeface="Courier New" panose="02070309020205020404" pitchFamily="49" charset="0"/>
              </a:rPr>
              <a:t>  route-policy peer-out out</a:t>
            </a:r>
          </a:p>
          <a:p>
            <a:pPr marL="0" marR="0" indent="0" algn="l" defTabSz="825500" rtl="0" fontAlgn="auto" latinLnBrk="0" hangingPunct="0">
              <a:lnSpc>
                <a:spcPct val="100000"/>
              </a:lnSpc>
              <a:spcBef>
                <a:spcPts val="0"/>
              </a:spcBef>
              <a:spcAft>
                <a:spcPts val="0"/>
              </a:spcAft>
              <a:buClrTx/>
              <a:buSzTx/>
              <a:buFontTx/>
              <a:buNone/>
              <a:tabLst/>
            </a:pPr>
            <a:r>
              <a:rPr lang="en-IE" dirty="0">
                <a:latin typeface="Courier New" panose="02070309020205020404" pitchFamily="49" charset="0"/>
                <a:cs typeface="Courier New" panose="02070309020205020404" pitchFamily="49" charset="0"/>
              </a:rPr>
              <a:t>  maximum-prefix 1000 75</a:t>
            </a:r>
          </a:p>
          <a:p>
            <a:pPr marL="0" marR="0" indent="0" algn="l" defTabSz="825500" rtl="0" fontAlgn="auto" latinLnBrk="0" hangingPunct="0">
              <a:lnSpc>
                <a:spcPct val="100000"/>
              </a:lnSpc>
              <a:spcBef>
                <a:spcPts val="0"/>
              </a:spcBef>
              <a:spcAft>
                <a:spcPts val="0"/>
              </a:spcAft>
              <a:buClrTx/>
              <a:buSzTx/>
              <a:buFontTx/>
              <a:buNone/>
              <a:tabLst/>
            </a:pPr>
            <a:r>
              <a:rPr lang="en-IE" dirty="0">
                <a:latin typeface="Courier New" panose="02070309020205020404" pitchFamily="49" charset="0"/>
                <a:cs typeface="Courier New" panose="02070309020205020404" pitchFamily="49" charset="0"/>
              </a:rPr>
              <a:t>  remove-private-AS</a:t>
            </a:r>
          </a:p>
          <a:p>
            <a:pPr marL="0" marR="0" indent="0" algn="l" defTabSz="825500" rtl="0" fontAlgn="auto" latinLnBrk="0" hangingPunct="0">
              <a:lnSpc>
                <a:spcPct val="100000"/>
              </a:lnSpc>
              <a:spcBef>
                <a:spcPts val="0"/>
              </a:spcBef>
              <a:spcAft>
                <a:spcPts val="0"/>
              </a:spcAft>
              <a:buClrTx/>
              <a:buSzTx/>
              <a:buFontTx/>
              <a:buNone/>
              <a:tabLst/>
            </a:pPr>
            <a:r>
              <a:rPr lang="en-IE" dirty="0">
                <a:latin typeface="Courier New" panose="02070309020205020404" pitchFamily="49" charset="0"/>
                <a:cs typeface="Courier New" panose="02070309020205020404" pitchFamily="49" charset="0"/>
              </a:rPr>
              <a:t>  soft-reconfiguration inbound</a:t>
            </a:r>
          </a:p>
        </p:txBody>
      </p:sp>
      <p:sp>
        <p:nvSpPr>
          <p:cNvPr id="4" name="TextBox 3">
            <a:extLst>
              <a:ext uri="{FF2B5EF4-FFF2-40B4-BE49-F238E27FC236}">
                <a16:creationId xmlns:a16="http://schemas.microsoft.com/office/drawing/2014/main" id="{9845A21D-A199-4A00-91C8-86345EBC0118}"/>
              </a:ext>
            </a:extLst>
          </p:cNvPr>
          <p:cNvSpPr txBox="1"/>
          <p:nvPr/>
        </p:nvSpPr>
        <p:spPr>
          <a:xfrm>
            <a:off x="8090866" y="4114804"/>
            <a:ext cx="7258397" cy="70275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IE" dirty="0">
                <a:latin typeface="Courier New" panose="02070309020205020404" pitchFamily="49" charset="0"/>
                <a:cs typeface="Courier New" panose="02070309020205020404" pitchFamily="49" charset="0"/>
              </a:rPr>
              <a:t>protocols </a:t>
            </a:r>
            <a:r>
              <a:rPr lang="en-IE" dirty="0" err="1">
                <a:latin typeface="Courier New" panose="02070309020205020404" pitchFamily="49" charset="0"/>
                <a:cs typeface="Courier New" panose="02070309020205020404" pitchFamily="49" charset="0"/>
              </a:rPr>
              <a:t>bgp</a:t>
            </a:r>
            <a:r>
              <a:rPr lang="en-IE" dirty="0">
                <a:latin typeface="Courier New" panose="02070309020205020404" pitchFamily="49" charset="0"/>
                <a:cs typeface="Courier New" panose="02070309020205020404" pitchFamily="49" charset="0"/>
              </a:rPr>
              <a:t> {</a:t>
            </a:r>
          </a:p>
          <a:p>
            <a:pPr marL="0" marR="0" indent="0" algn="l" defTabSz="825500" rtl="0" fontAlgn="auto" latinLnBrk="0" hangingPunct="0">
              <a:lnSpc>
                <a:spcPct val="100000"/>
              </a:lnSpc>
              <a:spcBef>
                <a:spcPts val="0"/>
              </a:spcBef>
              <a:spcAft>
                <a:spcPts val="0"/>
              </a:spcAft>
              <a:buClrTx/>
              <a:buSzTx/>
              <a:buFontTx/>
              <a:buNone/>
              <a:tabLst/>
            </a:pPr>
            <a:r>
              <a:rPr lang="en-IE" dirty="0">
                <a:latin typeface="Courier New" panose="02070309020205020404" pitchFamily="49" charset="0"/>
                <a:cs typeface="Courier New" panose="02070309020205020404" pitchFamily="49" charset="0"/>
              </a:rPr>
              <a:t>  group external-peers-v4 {</a:t>
            </a:r>
          </a:p>
          <a:p>
            <a:pPr marL="0" marR="0" indent="0" algn="l" defTabSz="825500" rtl="0" fontAlgn="auto" latinLnBrk="0" hangingPunct="0">
              <a:lnSpc>
                <a:spcPct val="100000"/>
              </a:lnSpc>
              <a:spcBef>
                <a:spcPts val="0"/>
              </a:spcBef>
              <a:spcAft>
                <a:spcPts val="0"/>
              </a:spcAft>
              <a:buClrTx/>
              <a:buSzTx/>
              <a:buFontTx/>
              <a:buNone/>
              <a:tabLst/>
            </a:pPr>
            <a:r>
              <a:rPr lang="en-IE" dirty="0">
                <a:latin typeface="Courier New" panose="02070309020205020404" pitchFamily="49" charset="0"/>
                <a:cs typeface="Courier New" panose="02070309020205020404" pitchFamily="49" charset="0"/>
              </a:rPr>
              <a:t>    type external;</a:t>
            </a:r>
          </a:p>
          <a:p>
            <a:pPr marL="0" marR="0" indent="0" algn="l" defTabSz="825500" rtl="0" fontAlgn="auto" latinLnBrk="0" hangingPunct="0">
              <a:lnSpc>
                <a:spcPct val="100000"/>
              </a:lnSpc>
              <a:spcBef>
                <a:spcPts val="0"/>
              </a:spcBef>
              <a:spcAft>
                <a:spcPts val="0"/>
              </a:spcAft>
              <a:buClrTx/>
              <a:buSzTx/>
              <a:buFontTx/>
              <a:buNone/>
              <a:tabLst/>
            </a:pPr>
            <a:r>
              <a:rPr lang="en-IE" dirty="0">
                <a:latin typeface="Courier New" panose="02070309020205020404" pitchFamily="49" charset="0"/>
                <a:cs typeface="Courier New" panose="02070309020205020404" pitchFamily="49" charset="0"/>
              </a:rPr>
              <a:t>    neighbour 192.0.2.1 {</a:t>
            </a:r>
          </a:p>
          <a:p>
            <a:pPr marL="0" marR="0" indent="0" algn="l" defTabSz="825500" rtl="0" fontAlgn="auto" latinLnBrk="0" hangingPunct="0">
              <a:lnSpc>
                <a:spcPct val="100000"/>
              </a:lnSpc>
              <a:spcBef>
                <a:spcPts val="0"/>
              </a:spcBef>
              <a:spcAft>
                <a:spcPts val="0"/>
              </a:spcAft>
              <a:buClrTx/>
              <a:buSzTx/>
              <a:buFontTx/>
              <a:buNone/>
              <a:tabLst/>
            </a:pPr>
            <a:r>
              <a:rPr lang="en-IE" dirty="0">
                <a:latin typeface="Courier New" panose="02070309020205020404" pitchFamily="49" charset="0"/>
                <a:cs typeface="Courier New" panose="02070309020205020404" pitchFamily="49" charset="0"/>
              </a:rPr>
              <a:t>      description “Sample peer”</a:t>
            </a:r>
          </a:p>
          <a:p>
            <a:pPr marL="0" marR="0" indent="0" algn="l" defTabSz="825500" rtl="0" fontAlgn="auto" latinLnBrk="0" hangingPunct="0">
              <a:lnSpc>
                <a:spcPct val="100000"/>
              </a:lnSpc>
              <a:spcBef>
                <a:spcPts val="0"/>
              </a:spcBef>
              <a:spcAft>
                <a:spcPts val="0"/>
              </a:spcAft>
              <a:buClrTx/>
              <a:buSzTx/>
              <a:buFontTx/>
              <a:buNone/>
              <a:tabLst/>
            </a:pPr>
            <a:r>
              <a:rPr lang="en-IE" dirty="0">
                <a:latin typeface="Courier New" panose="02070309020205020404" pitchFamily="49" charset="0"/>
                <a:cs typeface="Courier New" panose="02070309020205020404" pitchFamily="49" charset="0"/>
              </a:rPr>
              <a:t>      import peer-in;</a:t>
            </a:r>
          </a:p>
          <a:p>
            <a:pPr marL="0" marR="0" indent="0" algn="l" defTabSz="825500" rtl="0" fontAlgn="auto" latinLnBrk="0" hangingPunct="0">
              <a:lnSpc>
                <a:spcPct val="100000"/>
              </a:lnSpc>
              <a:spcBef>
                <a:spcPts val="0"/>
              </a:spcBef>
              <a:spcAft>
                <a:spcPts val="0"/>
              </a:spcAft>
              <a:buClrTx/>
              <a:buSzTx/>
              <a:buFontTx/>
              <a:buNone/>
              <a:tabLst/>
            </a:pPr>
            <a:r>
              <a:rPr lang="en-IE" dirty="0">
                <a:latin typeface="Courier New" panose="02070309020205020404" pitchFamily="49" charset="0"/>
                <a:cs typeface="Courier New" panose="02070309020205020404" pitchFamily="49" charset="0"/>
              </a:rPr>
              <a:t>      export peer-out;</a:t>
            </a:r>
          </a:p>
          <a:p>
            <a:pPr marL="0" marR="0" indent="0" algn="l" defTabSz="825500" rtl="0" fontAlgn="auto" latinLnBrk="0" hangingPunct="0">
              <a:lnSpc>
                <a:spcPct val="100000"/>
              </a:lnSpc>
              <a:spcBef>
                <a:spcPts val="0"/>
              </a:spcBef>
              <a:spcAft>
                <a:spcPts val="0"/>
              </a:spcAft>
              <a:buClrTx/>
              <a:buSzTx/>
              <a:buFontTx/>
              <a:buNone/>
              <a:tabLst/>
            </a:pPr>
            <a:r>
              <a:rPr lang="en-IE" dirty="0">
                <a:latin typeface="Courier New" panose="02070309020205020404" pitchFamily="49" charset="0"/>
                <a:cs typeface="Courier New" panose="02070309020205020404" pitchFamily="49" charset="0"/>
              </a:rPr>
              <a:t>      family </a:t>
            </a:r>
            <a:r>
              <a:rPr lang="en-IE" dirty="0" err="1">
                <a:latin typeface="Courier New" panose="02070309020205020404" pitchFamily="49" charset="0"/>
                <a:cs typeface="Courier New" panose="02070309020205020404" pitchFamily="49" charset="0"/>
              </a:rPr>
              <a:t>inet</a:t>
            </a:r>
            <a:r>
              <a:rPr lang="en-IE" dirty="0">
                <a:latin typeface="Courier New" panose="02070309020205020404" pitchFamily="49" charset="0"/>
                <a:cs typeface="Courier New" panose="02070309020205020404" pitchFamily="49" charset="0"/>
              </a:rPr>
              <a:t> {</a:t>
            </a:r>
          </a:p>
          <a:p>
            <a:pPr marL="0" marR="0" indent="0" algn="l" defTabSz="825500" rtl="0" fontAlgn="auto" latinLnBrk="0" hangingPunct="0">
              <a:lnSpc>
                <a:spcPct val="100000"/>
              </a:lnSpc>
              <a:spcBef>
                <a:spcPts val="0"/>
              </a:spcBef>
              <a:spcAft>
                <a:spcPts val="0"/>
              </a:spcAft>
              <a:buClrTx/>
              <a:buSzTx/>
              <a:buFontTx/>
              <a:buNone/>
              <a:tabLst/>
            </a:pPr>
            <a:r>
              <a:rPr lang="en-IE" dirty="0">
                <a:latin typeface="Courier New" panose="02070309020205020404" pitchFamily="49" charset="0"/>
                <a:cs typeface="Courier New" panose="02070309020205020404" pitchFamily="49" charset="0"/>
              </a:rPr>
              <a:t>        unicast {</a:t>
            </a:r>
          </a:p>
          <a:p>
            <a:pPr marL="0" marR="0" indent="0" algn="l" defTabSz="825500" rtl="0" fontAlgn="auto" latinLnBrk="0" hangingPunct="0">
              <a:lnSpc>
                <a:spcPct val="100000"/>
              </a:lnSpc>
              <a:spcBef>
                <a:spcPts val="0"/>
              </a:spcBef>
              <a:spcAft>
                <a:spcPts val="0"/>
              </a:spcAft>
              <a:buClrTx/>
              <a:buSzTx/>
              <a:buFontTx/>
              <a:buNone/>
              <a:tabLst/>
            </a:pPr>
            <a:r>
              <a:rPr lang="en-IE" dirty="0">
                <a:latin typeface="Courier New" panose="02070309020205020404" pitchFamily="49" charset="0"/>
                <a:cs typeface="Courier New" panose="02070309020205020404" pitchFamily="49" charset="0"/>
              </a:rPr>
              <a:t>          prefix-limit 1000;</a:t>
            </a:r>
          </a:p>
          <a:p>
            <a:pPr marL="0" marR="0" indent="0" algn="l" defTabSz="825500" rtl="0" fontAlgn="auto" latinLnBrk="0" hangingPunct="0">
              <a:lnSpc>
                <a:spcPct val="100000"/>
              </a:lnSpc>
              <a:spcBef>
                <a:spcPts val="0"/>
              </a:spcBef>
              <a:spcAft>
                <a:spcPts val="0"/>
              </a:spcAft>
              <a:buClrTx/>
              <a:buSzTx/>
              <a:buFontTx/>
              <a:buNone/>
              <a:tabLst/>
            </a:pPr>
            <a:r>
              <a:rPr lang="en-IE" dirty="0">
                <a:latin typeface="Courier New" panose="02070309020205020404" pitchFamily="49" charset="0"/>
                <a:cs typeface="Courier New" panose="02070309020205020404" pitchFamily="49" charset="0"/>
              </a:rPr>
              <a:t>        }</a:t>
            </a:r>
          </a:p>
          <a:p>
            <a:pPr marL="0" marR="0" indent="0" algn="l" defTabSz="825500" rtl="0" fontAlgn="auto" latinLnBrk="0" hangingPunct="0">
              <a:lnSpc>
                <a:spcPct val="100000"/>
              </a:lnSpc>
              <a:spcBef>
                <a:spcPts val="0"/>
              </a:spcBef>
              <a:spcAft>
                <a:spcPts val="0"/>
              </a:spcAft>
              <a:buClrTx/>
              <a:buSzTx/>
              <a:buFontTx/>
              <a:buNone/>
              <a:tabLst/>
            </a:pPr>
            <a:r>
              <a:rPr lang="en-IE" dirty="0">
                <a:latin typeface="Courier New" panose="02070309020205020404" pitchFamily="49" charset="0"/>
                <a:cs typeface="Courier New" panose="02070309020205020404" pitchFamily="49" charset="0"/>
              </a:rPr>
              <a:t>      }</a:t>
            </a:r>
          </a:p>
          <a:p>
            <a:pPr marL="0" marR="0" indent="0" algn="l" defTabSz="825500" rtl="0" fontAlgn="auto" latinLnBrk="0" hangingPunct="0">
              <a:lnSpc>
                <a:spcPct val="100000"/>
              </a:lnSpc>
              <a:spcBef>
                <a:spcPts val="0"/>
              </a:spcBef>
              <a:spcAft>
                <a:spcPts val="0"/>
              </a:spcAft>
              <a:buClrTx/>
              <a:buSzTx/>
              <a:buFontTx/>
              <a:buNone/>
              <a:tabLst/>
            </a:pPr>
            <a:r>
              <a:rPr lang="en-IE" dirty="0">
                <a:latin typeface="Courier New" panose="02070309020205020404" pitchFamily="49" charset="0"/>
                <a:cs typeface="Courier New" panose="02070309020205020404" pitchFamily="49" charset="0"/>
              </a:rPr>
              <a:t>    }</a:t>
            </a:r>
          </a:p>
          <a:p>
            <a:pPr marL="0" marR="0" indent="0" algn="l" defTabSz="825500" rtl="0" fontAlgn="auto" latinLnBrk="0" hangingPunct="0">
              <a:lnSpc>
                <a:spcPct val="100000"/>
              </a:lnSpc>
              <a:spcBef>
                <a:spcPts val="0"/>
              </a:spcBef>
              <a:spcAft>
                <a:spcPts val="0"/>
              </a:spcAft>
              <a:buClrTx/>
              <a:buSzTx/>
              <a:buFontTx/>
              <a:buNone/>
              <a:tabLst/>
            </a:pPr>
            <a:r>
              <a:rPr lang="en-IE" dirty="0">
                <a:latin typeface="Courier New" panose="02070309020205020404" pitchFamily="49" charset="0"/>
                <a:cs typeface="Courier New" panose="02070309020205020404" pitchFamily="49" charset="0"/>
              </a:rPr>
              <a:t>  }</a:t>
            </a:r>
          </a:p>
          <a:p>
            <a:pPr marL="0" marR="0" indent="0" algn="l" defTabSz="825500" rtl="0" fontAlgn="auto" latinLnBrk="0" hangingPunct="0">
              <a:lnSpc>
                <a:spcPct val="100000"/>
              </a:lnSpc>
              <a:spcBef>
                <a:spcPts val="0"/>
              </a:spcBef>
              <a:spcAft>
                <a:spcPts val="0"/>
              </a:spcAft>
              <a:buClrTx/>
              <a:buSzTx/>
              <a:buFontTx/>
              <a:buNone/>
              <a:tabLst/>
            </a:pPr>
            <a:r>
              <a:rPr lang="en-IE" dirty="0">
                <a:latin typeface="Courier New" panose="02070309020205020404" pitchFamily="49" charset="0"/>
                <a:cs typeface="Courier New" panose="02070309020205020404" pitchFamily="49" charset="0"/>
              </a:rPr>
              <a:t>}</a:t>
            </a:r>
          </a:p>
        </p:txBody>
      </p:sp>
      <p:sp>
        <p:nvSpPr>
          <p:cNvPr id="5" name="TextBox 4">
            <a:extLst>
              <a:ext uri="{FF2B5EF4-FFF2-40B4-BE49-F238E27FC236}">
                <a16:creationId xmlns:a16="http://schemas.microsoft.com/office/drawing/2014/main" id="{4F001114-874E-45F0-97C0-B988461DEEBE}"/>
              </a:ext>
            </a:extLst>
          </p:cNvPr>
          <p:cNvSpPr txBox="1"/>
          <p:nvPr/>
        </p:nvSpPr>
        <p:spPr>
          <a:xfrm>
            <a:off x="16062302" y="6534146"/>
            <a:ext cx="5180905" cy="51809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457200" marR="0" indent="-457200" algn="l" defTabSz="825500" rtl="0" fontAlgn="auto" latinLnBrk="0" hangingPunct="0">
              <a:lnSpc>
                <a:spcPct val="100000"/>
              </a:lnSpc>
              <a:spcBef>
                <a:spcPts val="0"/>
              </a:spcBef>
              <a:spcAft>
                <a:spcPts val="0"/>
              </a:spcAft>
              <a:buClrTx/>
              <a:buSzTx/>
              <a:buFontTx/>
              <a:buChar char="-"/>
              <a:tabLst/>
            </a:pPr>
            <a:r>
              <a:rPr lang="en-IE" dirty="0">
                <a:latin typeface="Courier New" panose="02070309020205020404" pitchFamily="49" charset="0"/>
                <a:cs typeface="Courier New" panose="02070309020205020404" pitchFamily="49" charset="0"/>
              </a:rPr>
              <a:t>name: </a:t>
            </a:r>
            <a:r>
              <a:rPr lang="en-IE" dirty="0" err="1">
                <a:latin typeface="Courier New" panose="02070309020205020404" pitchFamily="49" charset="0"/>
                <a:cs typeface="Courier New" panose="02070309020205020404" pitchFamily="49" charset="0"/>
              </a:rPr>
              <a:t>samplepeer</a:t>
            </a:r>
            <a:endParaRPr lang="en-IE" dirty="0">
              <a:latin typeface="Courier New" panose="02070309020205020404" pitchFamily="49" charset="0"/>
              <a:cs typeface="Courier New" panose="02070309020205020404" pitchFamily="49" charset="0"/>
            </a:endParaRPr>
          </a:p>
          <a:p>
            <a:pPr marR="0" algn="l" defTabSz="825500" rtl="0" fontAlgn="auto" latinLnBrk="0" hangingPunct="0">
              <a:lnSpc>
                <a:spcPct val="100000"/>
              </a:lnSpc>
              <a:spcBef>
                <a:spcPts val="0"/>
              </a:spcBef>
              <a:spcAft>
                <a:spcPts val="0"/>
              </a:spcAft>
              <a:buClrTx/>
              <a:buSzTx/>
              <a:tabLst/>
            </a:pPr>
            <a:r>
              <a:rPr lang="en-IE" dirty="0">
                <a:latin typeface="Courier New" panose="02070309020205020404" pitchFamily="49" charset="0"/>
                <a:cs typeface="Courier New" panose="02070309020205020404" pitchFamily="49" charset="0"/>
              </a:rPr>
              <a:t>  </a:t>
            </a:r>
            <a:r>
              <a:rPr lang="en-IE" dirty="0" err="1">
                <a:latin typeface="Courier New" panose="02070309020205020404" pitchFamily="49" charset="0"/>
                <a:cs typeface="Courier New" panose="02070309020205020404" pitchFamily="49" charset="0"/>
              </a:rPr>
              <a:t>asn</a:t>
            </a:r>
            <a:r>
              <a:rPr lang="en-IE" dirty="0">
                <a:latin typeface="Courier New" panose="02070309020205020404" pitchFamily="49" charset="0"/>
                <a:cs typeface="Courier New" panose="02070309020205020404" pitchFamily="49" charset="0"/>
              </a:rPr>
              <a:t>: 65535</a:t>
            </a:r>
          </a:p>
          <a:p>
            <a:pPr marR="0" algn="l" defTabSz="825500" rtl="0" fontAlgn="auto" latinLnBrk="0" hangingPunct="0">
              <a:lnSpc>
                <a:spcPct val="100000"/>
              </a:lnSpc>
              <a:spcBef>
                <a:spcPts val="0"/>
              </a:spcBef>
              <a:spcAft>
                <a:spcPts val="0"/>
              </a:spcAft>
              <a:buClrTx/>
              <a:buSzTx/>
              <a:tabLst/>
            </a:pPr>
            <a:r>
              <a:rPr lang="en-IE" dirty="0">
                <a:latin typeface="Courier New" panose="02070309020205020404" pitchFamily="49" charset="0"/>
                <a:cs typeface="Courier New" panose="02070309020205020404" pitchFamily="49" charset="0"/>
              </a:rPr>
              <a:t>  maxprefix4: 1000</a:t>
            </a:r>
          </a:p>
          <a:p>
            <a:pPr marR="0" algn="l" defTabSz="825500" rtl="0" fontAlgn="auto" latinLnBrk="0" hangingPunct="0">
              <a:lnSpc>
                <a:spcPct val="100000"/>
              </a:lnSpc>
              <a:spcBef>
                <a:spcPts val="0"/>
              </a:spcBef>
              <a:spcAft>
                <a:spcPts val="0"/>
              </a:spcAft>
              <a:buClrTx/>
              <a:buSzTx/>
              <a:tabLst/>
            </a:pPr>
            <a:r>
              <a:rPr lang="en-IE" dirty="0">
                <a:latin typeface="Courier New" panose="02070309020205020404" pitchFamily="49" charset="0"/>
                <a:cs typeface="Courier New" panose="02070309020205020404" pitchFamily="49" charset="0"/>
              </a:rPr>
              <a:t>  maxprefix6: 500</a:t>
            </a:r>
          </a:p>
          <a:p>
            <a:pPr marR="0" algn="l" defTabSz="825500" rtl="0" fontAlgn="auto" latinLnBrk="0" hangingPunct="0">
              <a:lnSpc>
                <a:spcPct val="100000"/>
              </a:lnSpc>
              <a:spcBef>
                <a:spcPts val="0"/>
              </a:spcBef>
              <a:spcAft>
                <a:spcPts val="0"/>
              </a:spcAft>
              <a:buClrTx/>
              <a:buSzTx/>
              <a:tabLst/>
            </a:pPr>
            <a:r>
              <a:rPr lang="en-IE" dirty="0">
                <a:latin typeface="Courier New" panose="02070309020205020404" pitchFamily="49" charset="0"/>
                <a:cs typeface="Courier New" panose="02070309020205020404" pitchFamily="49" charset="0"/>
              </a:rPr>
              <a:t>  endpoints:</a:t>
            </a:r>
          </a:p>
          <a:p>
            <a:pPr marR="0" algn="l" defTabSz="825500" rtl="0" fontAlgn="auto" latinLnBrk="0" hangingPunct="0">
              <a:lnSpc>
                <a:spcPct val="100000"/>
              </a:lnSpc>
              <a:spcBef>
                <a:spcPts val="0"/>
              </a:spcBef>
              <a:spcAft>
                <a:spcPts val="0"/>
              </a:spcAft>
              <a:buClrTx/>
              <a:buSzTx/>
              <a:tabLst/>
            </a:pPr>
            <a:r>
              <a:rPr lang="en-IE" dirty="0">
                <a:latin typeface="Courier New" panose="02070309020205020404" pitchFamily="49" charset="0"/>
                <a:cs typeface="Courier New" panose="02070309020205020404" pitchFamily="49" charset="0"/>
              </a:rPr>
              <a:t>  - source: ix1</a:t>
            </a:r>
          </a:p>
          <a:p>
            <a:pPr marR="0" algn="l" defTabSz="825500" rtl="0" fontAlgn="auto" latinLnBrk="0" hangingPunct="0">
              <a:lnSpc>
                <a:spcPct val="100000"/>
              </a:lnSpc>
              <a:spcBef>
                <a:spcPts val="0"/>
              </a:spcBef>
              <a:spcAft>
                <a:spcPts val="0"/>
              </a:spcAft>
              <a:buClrTx/>
              <a:buSzTx/>
              <a:tabLst/>
            </a:pPr>
            <a:r>
              <a:rPr lang="en-IE" dirty="0">
                <a:latin typeface="Courier New" panose="02070309020205020404" pitchFamily="49" charset="0"/>
                <a:cs typeface="Courier New" panose="02070309020205020404" pitchFamily="49" charset="0"/>
              </a:rPr>
              <a:t>    dest4: 192.0.2.1</a:t>
            </a:r>
          </a:p>
          <a:p>
            <a:pPr marR="0" algn="l" defTabSz="825500" rtl="0" fontAlgn="auto" latinLnBrk="0" hangingPunct="0">
              <a:lnSpc>
                <a:spcPct val="100000"/>
              </a:lnSpc>
              <a:spcBef>
                <a:spcPts val="0"/>
              </a:spcBef>
              <a:spcAft>
                <a:spcPts val="0"/>
              </a:spcAft>
              <a:buClrTx/>
              <a:buSzTx/>
              <a:tabLst/>
            </a:pPr>
            <a:r>
              <a:rPr lang="en-IE" dirty="0">
                <a:latin typeface="Courier New" panose="02070309020205020404" pitchFamily="49" charset="0"/>
                <a:cs typeface="Courier New" panose="02070309020205020404" pitchFamily="49" charset="0"/>
              </a:rPr>
              <a:t>    dest6: 2001:db8::1</a:t>
            </a:r>
          </a:p>
          <a:p>
            <a:pPr marR="0" algn="l" defTabSz="825500" rtl="0" fontAlgn="auto" latinLnBrk="0" hangingPunct="0">
              <a:lnSpc>
                <a:spcPct val="100000"/>
              </a:lnSpc>
              <a:spcBef>
                <a:spcPts val="0"/>
              </a:spcBef>
              <a:spcAft>
                <a:spcPts val="0"/>
              </a:spcAft>
              <a:buClrTx/>
              <a:buSzTx/>
              <a:tabLst/>
            </a:pPr>
            <a:r>
              <a:rPr lang="en-IE" dirty="0">
                <a:latin typeface="Courier New" panose="02070309020205020404" pitchFamily="49" charset="0"/>
                <a:cs typeface="Courier New" panose="02070309020205020404" pitchFamily="49" charset="0"/>
              </a:rPr>
              <a:t>    policy:</a:t>
            </a:r>
          </a:p>
          <a:p>
            <a:pPr marR="0" algn="l" defTabSz="825500" rtl="0" fontAlgn="auto" latinLnBrk="0" hangingPunct="0">
              <a:lnSpc>
                <a:spcPct val="100000"/>
              </a:lnSpc>
              <a:spcBef>
                <a:spcPts val="0"/>
              </a:spcBef>
              <a:spcAft>
                <a:spcPts val="0"/>
              </a:spcAft>
              <a:buClrTx/>
              <a:buSzTx/>
              <a:tabLst/>
            </a:pPr>
            <a:r>
              <a:rPr lang="en-IE" dirty="0">
                <a:latin typeface="Courier New" panose="02070309020205020404" pitchFamily="49" charset="0"/>
                <a:cs typeface="Courier New" panose="02070309020205020404" pitchFamily="49" charset="0"/>
              </a:rPr>
              <a:t>      in4: peer-in</a:t>
            </a:r>
          </a:p>
          <a:p>
            <a:pPr marR="0" algn="l" defTabSz="825500" rtl="0" fontAlgn="auto" latinLnBrk="0" hangingPunct="0">
              <a:lnSpc>
                <a:spcPct val="100000"/>
              </a:lnSpc>
              <a:spcBef>
                <a:spcPts val="0"/>
              </a:spcBef>
              <a:spcAft>
                <a:spcPts val="0"/>
              </a:spcAft>
              <a:buClrTx/>
              <a:buSzTx/>
              <a:tabLst/>
            </a:pPr>
            <a:r>
              <a:rPr lang="en-IE" dirty="0">
                <a:latin typeface="Courier New" panose="02070309020205020404" pitchFamily="49" charset="0"/>
                <a:cs typeface="Courier New" panose="02070309020205020404" pitchFamily="49" charset="0"/>
              </a:rPr>
              <a:t>      out4: peer-out</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984D08-0CB8-473A-A603-ADA1A93D750C}"/>
              </a:ext>
            </a:extLst>
          </p:cNvPr>
          <p:cNvPicPr>
            <a:picLocks noChangeAspect="1"/>
          </p:cNvPicPr>
          <p:nvPr/>
        </p:nvPicPr>
        <p:blipFill>
          <a:blip r:embed="rId3"/>
          <a:stretch>
            <a:fillRect/>
          </a:stretch>
        </p:blipFill>
        <p:spPr>
          <a:xfrm>
            <a:off x="552450" y="476250"/>
            <a:ext cx="23279100" cy="12763500"/>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7311E5-0224-4A0A-AF59-E00B53973160}"/>
              </a:ext>
            </a:extLst>
          </p:cNvPr>
          <p:cNvPicPr>
            <a:picLocks noChangeAspect="1"/>
          </p:cNvPicPr>
          <p:nvPr/>
        </p:nvPicPr>
        <p:blipFill>
          <a:blip r:embed="rId3"/>
          <a:stretch>
            <a:fillRect/>
          </a:stretch>
        </p:blipFill>
        <p:spPr>
          <a:xfrm>
            <a:off x="2909504" y="171456"/>
            <a:ext cx="18564991" cy="13373087"/>
          </a:xfrm>
          <a:prstGeom prst="rect">
            <a:avLst/>
          </a:prstGeo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How to get there?"/>
          <p:cNvSpPr txBox="1"/>
          <p:nvPr/>
        </p:nvSpPr>
        <p:spPr>
          <a:xfrm>
            <a:off x="5209794" y="5833826"/>
            <a:ext cx="13964413" cy="204834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2800"/>
            </a:lvl1pPr>
          </a:lstStyle>
          <a:p>
            <a:r>
              <a:t>How to get there?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quot;Google Scale&quot;"/>
          <p:cNvSpPr txBox="1"/>
          <p:nvPr/>
        </p:nvSpPr>
        <p:spPr>
          <a:xfrm>
            <a:off x="7710982" y="6075582"/>
            <a:ext cx="8962036" cy="156483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9600"/>
            </a:lvl1pPr>
          </a:lstStyle>
          <a:p>
            <a:r>
              <a:t>"Google Scale"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cing function">
            <a:extLst>
              <a:ext uri="{FF2B5EF4-FFF2-40B4-BE49-F238E27FC236}">
                <a16:creationId xmlns:a16="http://schemas.microsoft.com/office/drawing/2014/main" id="{1C3CBDC0-87BB-462D-AA41-750B6556D58B}"/>
              </a:ext>
            </a:extLst>
          </p:cNvPr>
          <p:cNvSpPr txBox="1"/>
          <p:nvPr/>
        </p:nvSpPr>
        <p:spPr>
          <a:xfrm>
            <a:off x="9995084" y="5821819"/>
            <a:ext cx="4393832" cy="207236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2800"/>
            </a:lvl1pPr>
          </a:lstStyle>
          <a:p>
            <a:r>
              <a:rPr lang="en-IE" dirty="0"/>
              <a:t>Tests</a:t>
            </a:r>
            <a:endParaRPr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Forcing function"/>
          <p:cNvSpPr txBox="1"/>
          <p:nvPr/>
        </p:nvSpPr>
        <p:spPr>
          <a:xfrm>
            <a:off x="5798261" y="5833826"/>
            <a:ext cx="12787478" cy="204834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2800"/>
            </a:lvl1pPr>
          </a:lstStyle>
          <a:p>
            <a:r>
              <a:rPr dirty="0"/>
              <a:t>Forcing function</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oftware development tools…"/>
          <p:cNvSpPr txBox="1"/>
          <p:nvPr/>
        </p:nvSpPr>
        <p:spPr>
          <a:xfrm>
            <a:off x="1027938" y="3839926"/>
            <a:ext cx="22328125" cy="603614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12800"/>
            </a:pPr>
            <a:r>
              <a:t>Software development tools</a:t>
            </a:r>
          </a:p>
          <a:p>
            <a:pPr>
              <a:defRPr sz="12800"/>
            </a:pPr>
            <a:r>
              <a:t>to solve</a:t>
            </a:r>
          </a:p>
          <a:p>
            <a:pPr>
              <a:defRPr sz="12800"/>
            </a:pPr>
            <a:r>
              <a:t>systems problems</a:t>
            </a:r>
          </a:p>
        </p:txBody>
      </p:sp>
      <p:pic>
        <p:nvPicPr>
          <p:cNvPr id="214" name="Line" descr="Line"/>
          <p:cNvPicPr>
            <a:picLocks/>
          </p:cNvPicPr>
          <p:nvPr/>
        </p:nvPicPr>
        <p:blipFill>
          <a:blip r:embed="rId3">
            <a:extLst/>
          </a:blip>
          <a:stretch>
            <a:fillRect/>
          </a:stretch>
        </p:blipFill>
        <p:spPr>
          <a:xfrm rot="20882130">
            <a:off x="3952145" y="9172629"/>
            <a:ext cx="8665446" cy="266701"/>
          </a:xfrm>
          <a:prstGeom prst="rect">
            <a:avLst/>
          </a:prstGeom>
        </p:spPr>
      </p:pic>
      <p:sp>
        <p:nvSpPr>
          <p:cNvPr id="216" name="network"/>
          <p:cNvSpPr txBox="1"/>
          <p:nvPr/>
        </p:nvSpPr>
        <p:spPr>
          <a:xfrm rot="20887137">
            <a:off x="5746772" y="9203319"/>
            <a:ext cx="5076191" cy="162686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0000">
                <a:solidFill>
                  <a:schemeClr val="accent5"/>
                </a:solidFill>
              </a:defRPr>
            </a:lvl1pPr>
          </a:lstStyle>
          <a:p>
            <a:r>
              <a:t>network</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4D9F86-0051-472E-ADE7-66BDD2156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0083" y="587163"/>
            <a:ext cx="9523833" cy="12541673"/>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hank you"/>
          <p:cNvSpPr txBox="1"/>
          <p:nvPr/>
        </p:nvSpPr>
        <p:spPr>
          <a:xfrm>
            <a:off x="7888782" y="3536222"/>
            <a:ext cx="8606436" cy="204834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2800"/>
            </a:lvl1pPr>
          </a:lstStyle>
          <a:p>
            <a:r>
              <a:t>Thank you </a:t>
            </a:r>
          </a:p>
        </p:txBody>
      </p:sp>
      <p:sp>
        <p:nvSpPr>
          <p:cNvPr id="225" name="@NYCDubliner"/>
          <p:cNvSpPr txBox="1"/>
          <p:nvPr/>
        </p:nvSpPr>
        <p:spPr>
          <a:xfrm>
            <a:off x="1046375" y="7959860"/>
            <a:ext cx="5776266" cy="10686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6400"/>
            </a:lvl1pPr>
          </a:lstStyle>
          <a:p>
            <a:r>
              <a:t>@NYCDubliner</a:t>
            </a:r>
          </a:p>
        </p:txBody>
      </p:sp>
      <p:sp>
        <p:nvSpPr>
          <p:cNvPr id="226" name="tdeburca@squarespace.com"/>
          <p:cNvSpPr txBox="1"/>
          <p:nvPr/>
        </p:nvSpPr>
        <p:spPr>
          <a:xfrm>
            <a:off x="1053104" y="9270475"/>
            <a:ext cx="11135056" cy="10686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6400"/>
            </a:lvl1pPr>
          </a:lstStyle>
          <a:p>
            <a:r>
              <a:t>tdeburca@squarespace.com</a:t>
            </a:r>
          </a:p>
        </p:txBody>
      </p:sp>
      <p:sp>
        <p:nvSpPr>
          <p:cNvPr id="227" name="@yesitsanna"/>
          <p:cNvSpPr txBox="1"/>
          <p:nvPr/>
        </p:nvSpPr>
        <p:spPr>
          <a:xfrm>
            <a:off x="18412134" y="9270475"/>
            <a:ext cx="4918762" cy="10686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defRPr sz="6400"/>
            </a:lvl1pPr>
          </a:lstStyle>
          <a:p>
            <a:r>
              <a:t>@yesitsanna</a:t>
            </a:r>
          </a:p>
        </p:txBody>
      </p:sp>
      <p:sp>
        <p:nvSpPr>
          <p:cNvPr id="228" name="anna.wilson@heanet.ie"/>
          <p:cNvSpPr txBox="1"/>
          <p:nvPr/>
        </p:nvSpPr>
        <p:spPr>
          <a:xfrm>
            <a:off x="14402004" y="7959860"/>
            <a:ext cx="8935620" cy="10686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a:defRPr sz="6400"/>
            </a:lvl1pPr>
          </a:lstStyle>
          <a:p>
            <a:r>
              <a:t>anna.wilson@heanet.ie</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0" name="Latency"/>
          <p:cNvSpPr txBox="1"/>
          <p:nvPr/>
        </p:nvSpPr>
        <p:spPr>
          <a:xfrm>
            <a:off x="9831171" y="2595331"/>
            <a:ext cx="4721658" cy="156483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9600"/>
            </a:lvl1pPr>
          </a:lstStyle>
          <a:p>
            <a:r>
              <a:t>Latency</a:t>
            </a:r>
          </a:p>
        </p:txBody>
      </p:sp>
      <p:sp>
        <p:nvSpPr>
          <p:cNvPr id="231" name="Traffic"/>
          <p:cNvSpPr txBox="1"/>
          <p:nvPr/>
        </p:nvSpPr>
        <p:spPr>
          <a:xfrm>
            <a:off x="10336530" y="4915498"/>
            <a:ext cx="3710941" cy="156483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9600"/>
            </a:lvl1pPr>
          </a:lstStyle>
          <a:p>
            <a:r>
              <a:t>Traffic</a:t>
            </a:r>
          </a:p>
        </p:txBody>
      </p:sp>
      <p:sp>
        <p:nvSpPr>
          <p:cNvPr id="232" name="Errors"/>
          <p:cNvSpPr txBox="1"/>
          <p:nvPr/>
        </p:nvSpPr>
        <p:spPr>
          <a:xfrm>
            <a:off x="10339577" y="7235666"/>
            <a:ext cx="3704845" cy="156483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9600"/>
            </a:lvl1pPr>
          </a:lstStyle>
          <a:p>
            <a:r>
              <a:t>Errors</a:t>
            </a:r>
          </a:p>
        </p:txBody>
      </p:sp>
      <p:sp>
        <p:nvSpPr>
          <p:cNvPr id="233" name="Saturation"/>
          <p:cNvSpPr txBox="1"/>
          <p:nvPr/>
        </p:nvSpPr>
        <p:spPr>
          <a:xfrm>
            <a:off x="9120377" y="9555834"/>
            <a:ext cx="6143245" cy="156483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9600"/>
            </a:lvl1pPr>
          </a:lstStyle>
          <a:p>
            <a:r>
              <a:t>Saturation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fill="hold"/>
                                        <p:tgtEl>
                                          <p:spTgt spid="2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00"/>
                                  </p:iterate>
                                  <p:childTnLst>
                                    <p:set>
                                      <p:cBhvr>
                                        <p:cTn id="10" fill="hold"/>
                                        <p:tgtEl>
                                          <p:spTgt spid="2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100"/>
                                  </p:iterate>
                                  <p:childTnLst>
                                    <p:set>
                                      <p:cBhvr>
                                        <p:cTn id="14" fill="hold"/>
                                        <p:tgtEl>
                                          <p:spTgt spid="2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100"/>
                                  </p:iterate>
                                  <p:childTnLst>
                                    <p:set>
                                      <p:cBhvr>
                                        <p:cTn id="18" fill="hold"/>
                                        <p:tgtEl>
                                          <p:spTgt spid="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animBg="1" advAuto="0"/>
      <p:bldP spid="231" grpId="0" animBg="1" advAuto="0"/>
      <p:bldP spid="232" grpId="0" animBg="1" advAuto="0"/>
      <p:bldP spid="233"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IP"/>
          <p:cNvSpPr txBox="1"/>
          <p:nvPr/>
        </p:nvSpPr>
        <p:spPr>
          <a:xfrm>
            <a:off x="4969090" y="3977439"/>
            <a:ext cx="2167434" cy="156483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9600"/>
            </a:lvl1pPr>
          </a:lstStyle>
          <a:p>
            <a:r>
              <a:t>RIP</a:t>
            </a:r>
          </a:p>
        </p:txBody>
      </p:sp>
      <p:sp>
        <p:nvSpPr>
          <p:cNvPr id="129" name="BGP"/>
          <p:cNvSpPr txBox="1"/>
          <p:nvPr/>
        </p:nvSpPr>
        <p:spPr>
          <a:xfrm>
            <a:off x="4697209" y="6969352"/>
            <a:ext cx="2711197" cy="156483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9600"/>
            </a:lvl1pPr>
          </a:lstStyle>
          <a:p>
            <a:r>
              <a:t>BGP</a:t>
            </a:r>
          </a:p>
        </p:txBody>
      </p:sp>
      <p:sp>
        <p:nvSpPr>
          <p:cNvPr id="130" name="NNTP"/>
          <p:cNvSpPr txBox="1"/>
          <p:nvPr/>
        </p:nvSpPr>
        <p:spPr>
          <a:xfrm>
            <a:off x="10452354" y="3082637"/>
            <a:ext cx="3479293" cy="156483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9600"/>
            </a:lvl1pPr>
          </a:lstStyle>
          <a:p>
            <a:r>
              <a:t>NNTP</a:t>
            </a:r>
          </a:p>
        </p:txBody>
      </p:sp>
      <p:sp>
        <p:nvSpPr>
          <p:cNvPr id="131" name="SMTP"/>
          <p:cNvSpPr txBox="1"/>
          <p:nvPr/>
        </p:nvSpPr>
        <p:spPr>
          <a:xfrm>
            <a:off x="10407243" y="5670987"/>
            <a:ext cx="3569514" cy="156483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9600"/>
            </a:lvl1pPr>
          </a:lstStyle>
          <a:p>
            <a:r>
              <a:t>SMTP</a:t>
            </a:r>
          </a:p>
        </p:txBody>
      </p:sp>
      <p:sp>
        <p:nvSpPr>
          <p:cNvPr id="132" name="POP"/>
          <p:cNvSpPr txBox="1"/>
          <p:nvPr/>
        </p:nvSpPr>
        <p:spPr>
          <a:xfrm>
            <a:off x="16937571" y="3977439"/>
            <a:ext cx="2689252" cy="156483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9600"/>
            </a:lvl1pPr>
          </a:lstStyle>
          <a:p>
            <a:r>
              <a:t>POP</a:t>
            </a:r>
          </a:p>
        </p:txBody>
      </p:sp>
      <p:sp>
        <p:nvSpPr>
          <p:cNvPr id="133" name="SNMP"/>
          <p:cNvSpPr txBox="1"/>
          <p:nvPr/>
        </p:nvSpPr>
        <p:spPr>
          <a:xfrm>
            <a:off x="16231883" y="6969352"/>
            <a:ext cx="3728010" cy="156483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9600"/>
            </a:lvl1pPr>
          </a:lstStyle>
          <a:p>
            <a:r>
              <a:t>SNMP</a:t>
            </a:r>
          </a:p>
        </p:txBody>
      </p:sp>
      <p:sp>
        <p:nvSpPr>
          <p:cNvPr id="134" name="HTTP"/>
          <p:cNvSpPr txBox="1"/>
          <p:nvPr/>
        </p:nvSpPr>
        <p:spPr>
          <a:xfrm>
            <a:off x="10531602" y="8871773"/>
            <a:ext cx="3320797" cy="156483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9600"/>
            </a:lvl1pPr>
          </a:lstStyle>
          <a:p>
            <a:r>
              <a:t>HTTP</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Screen Shot 2018-05-29 at 16.43.10.png" descr="Screen Shot 2018-05-29 at 16.43.10.png"/>
          <p:cNvPicPr>
            <a:picLocks noChangeAspect="1"/>
          </p:cNvPicPr>
          <p:nvPr/>
        </p:nvPicPr>
        <p:blipFill>
          <a:blip r:embed="rId3">
            <a:extLst/>
          </a:blip>
          <a:stretch>
            <a:fillRect/>
          </a:stretch>
        </p:blipFill>
        <p:spPr>
          <a:xfrm>
            <a:off x="2980409" y="0"/>
            <a:ext cx="18423182" cy="1371600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Screen Shot 2018-05-29 at 16.43.22.png" descr="Screen Shot 2018-05-29 at 16.43.22.png"/>
          <p:cNvPicPr>
            <a:picLocks noChangeAspect="1"/>
          </p:cNvPicPr>
          <p:nvPr/>
        </p:nvPicPr>
        <p:blipFill>
          <a:blip r:embed="rId3">
            <a:extLst/>
          </a:blip>
          <a:stretch>
            <a:fillRect/>
          </a:stretch>
        </p:blipFill>
        <p:spPr>
          <a:xfrm>
            <a:off x="2980409" y="0"/>
            <a:ext cx="18423182" cy="1371600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Screen Shot 2018-05-29 at 16.45.40.png" descr="Screen Shot 2018-05-29 at 16.45.40.png"/>
          <p:cNvPicPr>
            <a:picLocks noChangeAspect="1"/>
          </p:cNvPicPr>
          <p:nvPr/>
        </p:nvPicPr>
        <p:blipFill>
          <a:blip r:embed="rId3">
            <a:extLst/>
          </a:blip>
          <a:stretch>
            <a:fillRect/>
          </a:stretch>
        </p:blipFill>
        <p:spPr>
          <a:xfrm>
            <a:off x="2681734" y="0"/>
            <a:ext cx="19020532" cy="13716001"/>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Screen Shot 2018-05-29 at 16.46.26.png" descr="Screen Shot 2018-05-29 at 16.46.26.png"/>
          <p:cNvPicPr>
            <a:picLocks noChangeAspect="1"/>
          </p:cNvPicPr>
          <p:nvPr/>
        </p:nvPicPr>
        <p:blipFill>
          <a:blip r:embed="rId3">
            <a:extLst/>
          </a:blip>
          <a:stretch>
            <a:fillRect/>
          </a:stretch>
        </p:blipFill>
        <p:spPr>
          <a:xfrm>
            <a:off x="2681734" y="464797"/>
            <a:ext cx="19020532" cy="13716001"/>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 name="2D Line Chart"/>
          <p:cNvGraphicFramePr/>
          <p:nvPr/>
        </p:nvGraphicFramePr>
        <p:xfrm>
          <a:off x="1643005" y="2460142"/>
          <a:ext cx="17323453" cy="8795716"/>
        </p:xfrm>
        <a:graphic>
          <a:graphicData uri="http://schemas.openxmlformats.org/drawingml/2006/chart">
            <c:chart xmlns:c="http://schemas.openxmlformats.org/drawingml/2006/chart" xmlns:r="http://schemas.openxmlformats.org/officeDocument/2006/relationships" r:id="rId3"/>
          </a:graphicData>
        </a:graphic>
      </p:graphicFrame>
      <p:sp>
        <p:nvSpPr>
          <p:cNvPr id="149" name="Services"/>
          <p:cNvSpPr txBox="1"/>
          <p:nvPr/>
        </p:nvSpPr>
        <p:spPr>
          <a:xfrm>
            <a:off x="19212902" y="3986023"/>
            <a:ext cx="2598421" cy="82051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4800"/>
            </a:lvl1pPr>
          </a:lstStyle>
          <a:p>
            <a:r>
              <a:rPr dirty="0"/>
              <a:t>Services</a:t>
            </a:r>
          </a:p>
        </p:txBody>
      </p:sp>
      <p:sp>
        <p:nvSpPr>
          <p:cNvPr id="150" name="People"/>
          <p:cNvSpPr txBox="1"/>
          <p:nvPr/>
        </p:nvSpPr>
        <p:spPr>
          <a:xfrm>
            <a:off x="19212902" y="7040514"/>
            <a:ext cx="2122933" cy="82051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4800"/>
            </a:lvl1pPr>
          </a:lstStyle>
          <a:p>
            <a:r>
              <a:rPr dirty="0"/>
              <a:t>People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quot;Google Scale&quot;"/>
          <p:cNvSpPr txBox="1"/>
          <p:nvPr/>
        </p:nvSpPr>
        <p:spPr>
          <a:xfrm>
            <a:off x="7710982" y="6075582"/>
            <a:ext cx="8962036" cy="156483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9600"/>
            </a:lvl1pPr>
          </a:lstStyle>
          <a:p>
            <a:r>
              <a:t>"Google Scale"</a:t>
            </a:r>
          </a:p>
        </p:txBody>
      </p:sp>
    </p:spTree>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49</TotalTime>
  <Words>2039</Words>
  <Application>Microsoft Macintosh PowerPoint</Application>
  <PresentationFormat>Custom</PresentationFormat>
  <Paragraphs>292</Paragraphs>
  <Slides>26</Slides>
  <Notes>26</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Courier New</vt:lpstr>
      <vt:lpstr>Helvetica Neue</vt:lpstr>
      <vt:lpstr>Helvetica Neue Light</vt:lpstr>
      <vt:lpstr>Helvetica Neue Medium</vt:lpstr>
      <vt:lpstr>Black</vt:lpstr>
      <vt:lpstr>Why should NRENs adopt SRE?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should NRENs adopt SRE?</dc:title>
  <cp:lastModifiedBy>Anna Wilson</cp:lastModifiedBy>
  <cp:revision>3</cp:revision>
  <cp:lastPrinted>2018-06-12T12:48:25Z</cp:lastPrinted>
  <dcterms:modified xsi:type="dcterms:W3CDTF">2018-06-19T16:31:20Z</dcterms:modified>
</cp:coreProperties>
</file>