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null)" ContentType="image/x-em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9" r:id="rId1"/>
  </p:sldMasterIdLst>
  <p:notesMasterIdLst>
    <p:notesMasterId r:id="rId15"/>
  </p:notesMasterIdLst>
  <p:handoutMasterIdLst>
    <p:handoutMasterId r:id="rId16"/>
  </p:handoutMasterIdLst>
  <p:sldIdLst>
    <p:sldId id="258" r:id="rId2"/>
    <p:sldId id="275" r:id="rId3"/>
    <p:sldId id="277" r:id="rId4"/>
    <p:sldId id="291" r:id="rId5"/>
    <p:sldId id="288" r:id="rId6"/>
    <p:sldId id="290" r:id="rId7"/>
    <p:sldId id="287" r:id="rId8"/>
    <p:sldId id="285" r:id="rId9"/>
    <p:sldId id="279" r:id="rId10"/>
    <p:sldId id="276" r:id="rId11"/>
    <p:sldId id="282" r:id="rId12"/>
    <p:sldId id="286" r:id="rId13"/>
    <p:sldId id="25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5C1E3D8-FFFB-2A4B-A304-3F49E97AC2EC}">
          <p14:sldIdLst>
            <p14:sldId id="258"/>
          </p14:sldIdLst>
        </p14:section>
        <p14:section name="Context" id="{C3C85C95-1957-A143-ADF9-81AC5CD78743}">
          <p14:sldIdLst>
            <p14:sldId id="275"/>
            <p14:sldId id="277"/>
            <p14:sldId id="291"/>
          </p14:sldIdLst>
        </p14:section>
        <p14:section name="Science Drivers in SSA" id="{FBDFC429-BFCC-DB4E-A298-090FAE5F14DC}">
          <p14:sldIdLst>
            <p14:sldId id="288"/>
            <p14:sldId id="290"/>
            <p14:sldId id="287"/>
          </p14:sldIdLst>
        </p14:section>
        <p14:section name="Network Infrastructure in Southern Hemisphere" id="{E759CFE5-CA8D-8440-9EBF-9A2BBF6FFBA3}">
          <p14:sldIdLst>
            <p14:sldId id="285"/>
            <p14:sldId id="279"/>
          </p14:sldIdLst>
        </p14:section>
        <p14:section name="Findings in Year 1" id="{BEB7194E-2AC9-0945-997C-0997C7834826}">
          <p14:sldIdLst>
            <p14:sldId id="276"/>
          </p14:sldIdLst>
        </p14:section>
        <p14:section name="Year 2 goals" id="{EC8F45CE-C05E-BE4C-BD7B-4597BBACC088}">
          <p14:sldIdLst>
            <p14:sldId id="282"/>
          </p14:sldIdLst>
        </p14:section>
        <p14:section name="Thank you" id="{D89F17FF-EDD8-1E41-8CE9-884715D8B1EF}">
          <p14:sldIdLst>
            <p14:sldId id="286"/>
            <p14:sldId id="25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3667"/>
    <a:srgbClr val="0F0F2D"/>
    <a:srgbClr val="FFFFFF"/>
    <a:srgbClr val="FCD40B"/>
    <a:srgbClr val="FFF05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583"/>
    <p:restoredTop sz="84754" autoAdjust="0"/>
  </p:normalViewPr>
  <p:slideViewPr>
    <p:cSldViewPr snapToGrid="0" snapToObjects="1">
      <p:cViewPr varScale="1">
        <p:scale>
          <a:sx n="110" d="100"/>
          <a:sy n="110" d="100"/>
        </p:scale>
        <p:origin x="1112" y="176"/>
      </p:cViewPr>
      <p:guideLst>
        <p:guide orient="horz" pos="2160"/>
        <p:guide pos="3840"/>
      </p:guideLst>
    </p:cSldViewPr>
  </p:slideViewPr>
  <p:notesTextViewPr>
    <p:cViewPr>
      <p:scale>
        <a:sx n="100" d="100"/>
        <a:sy n="100" d="100"/>
      </p:scale>
      <p:origin x="0" y="0"/>
    </p:cViewPr>
  </p:notesTextViewPr>
  <p:sorterViewPr>
    <p:cViewPr>
      <p:scale>
        <a:sx n="200" d="100"/>
        <a:sy n="200" d="100"/>
      </p:scale>
      <p:origin x="0" y="0"/>
    </p:cViewPr>
  </p:sorterViewPr>
  <p:notesViewPr>
    <p:cSldViewPr snapToGrid="0" snapToObjects="1">
      <p:cViewPr varScale="1">
        <p:scale>
          <a:sx n="138" d="100"/>
          <a:sy n="138" d="100"/>
        </p:scale>
        <p:origin x="364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F066EA-8D62-4E4C-AED5-0B311A0ECC55}" type="datetime1">
              <a:rPr lang="en-US" smtClean="0"/>
              <a:t>6/4/18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89BB06-7422-6344-9074-E5F2E07C21FB}" type="slidenum">
              <a:rPr lang="en-US" smtClean="0"/>
              <a:t>‹#›</a:t>
            </a:fld>
            <a:endParaRPr lang="en-US"/>
          </a:p>
        </p:txBody>
      </p:sp>
    </p:spTree>
    <p:extLst>
      <p:ext uri="{BB962C8B-B14F-4D97-AF65-F5344CB8AC3E}">
        <p14:creationId xmlns:p14="http://schemas.microsoft.com/office/powerpoint/2010/main" val="14301597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71E31C-2F71-B549-942F-C2E40D599999}" type="datetime1">
              <a:rPr lang="en-US" smtClean="0"/>
              <a:t>6/4/18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2118EE-2ED3-234E-A3AB-C263FD0292AA}" type="slidenum">
              <a:rPr lang="en-US" smtClean="0"/>
              <a:t>‹#›</a:t>
            </a:fld>
            <a:endParaRPr lang="en-US"/>
          </a:p>
        </p:txBody>
      </p:sp>
    </p:spTree>
    <p:extLst>
      <p:ext uri="{BB962C8B-B14F-4D97-AF65-F5344CB8AC3E}">
        <p14:creationId xmlns:p14="http://schemas.microsoft.com/office/powerpoint/2010/main" val="21312038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cielo.org.za/scielo.php?script=sci_arttext&amp;pid=S0038-2353201700030002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rive.google.com/file/d/1at3yP3NZ8Xqta1O0hpF56p8ob5wOLpfP/view"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indico.cern.ch/event/570594/contributions/2362506/attachments/1365525/2068447/SRCCG_20161103b.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2118EE-2ED3-234E-A3AB-C263FD0292AA}" type="slidenum">
              <a:rPr lang="en-US" smtClean="0"/>
              <a:t>1</a:t>
            </a:fld>
            <a:endParaRPr lang="en-US"/>
          </a:p>
        </p:txBody>
      </p:sp>
    </p:spTree>
    <p:extLst>
      <p:ext uri="{BB962C8B-B14F-4D97-AF65-F5344CB8AC3E}">
        <p14:creationId xmlns:p14="http://schemas.microsoft.com/office/powerpoint/2010/main" val="1295320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data collected at each antenna or are the antennas connected to a network that transports the data to a data center?</a:t>
            </a:r>
          </a:p>
          <a:p>
            <a:endParaRPr lang="en-US" dirty="0"/>
          </a:p>
          <a:p>
            <a:pPr rtl="0"/>
            <a:r>
              <a:rPr lang="en-US" sz="1200" b="0" i="0" u="none" strike="noStrike" kern="1200" dirty="0">
                <a:solidFill>
                  <a:schemeClr val="tx1"/>
                </a:solidFill>
                <a:effectLst/>
                <a:latin typeface="+mn-lt"/>
                <a:ea typeface="+mn-ea"/>
                <a:cs typeface="+mn-cs"/>
              </a:rPr>
              <a:t>Data is collected at each antenna, then undergoes processing to convert the signal into digitized radio frequencies, and then sent via optical link for science processing. See below (</a:t>
            </a:r>
            <a:r>
              <a:rPr lang="en-US" sz="1200" b="0" i="0" u="none" strike="noStrike" kern="1200" dirty="0">
                <a:solidFill>
                  <a:schemeClr val="tx1"/>
                </a:solidFill>
                <a:effectLst/>
                <a:latin typeface="+mn-lt"/>
                <a:ea typeface="+mn-ea"/>
                <a:cs typeface="+mn-cs"/>
                <a:hlinkClick r:id="rId3"/>
              </a:rPr>
              <a:t>http://www.scielo.org.za/scielo.php?script=sci_arttext&amp;pid=S0038-23532017000300020</a:t>
            </a:r>
            <a:r>
              <a:rPr lang="en-US" sz="1200" b="0" i="0" u="none" strike="noStrike" kern="1200" dirty="0">
                <a:solidFill>
                  <a:schemeClr val="tx1"/>
                </a:solidFill>
                <a:effectLst/>
                <a:latin typeface="+mn-lt"/>
                <a:ea typeface="+mn-ea"/>
                <a:cs typeface="+mn-cs"/>
              </a:rPr>
              <a:t>):</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In the 64-dish </a:t>
            </a:r>
            <a:r>
              <a:rPr lang="en-US" sz="1200" b="0" i="0" u="none" strike="noStrike" kern="1200" dirty="0" err="1">
                <a:solidFill>
                  <a:schemeClr val="tx1"/>
                </a:solidFill>
                <a:effectLst/>
                <a:latin typeface="+mn-lt"/>
                <a:ea typeface="+mn-ea"/>
                <a:cs typeface="+mn-cs"/>
              </a:rPr>
              <a:t>MeerKAT</a:t>
            </a:r>
            <a:r>
              <a:rPr lang="en-US" sz="1200" b="0" i="0" u="none" strike="noStrike" kern="1200" dirty="0">
                <a:solidFill>
                  <a:schemeClr val="tx1"/>
                </a:solidFill>
                <a:effectLst/>
                <a:latin typeface="+mn-lt"/>
                <a:ea typeface="+mn-ea"/>
                <a:cs typeface="+mn-cs"/>
              </a:rPr>
              <a:t> array, for example, a </a:t>
            </a:r>
            <a:r>
              <a:rPr lang="en-US" sz="1200" b="0" i="0" u="none" strike="noStrike" kern="1200" dirty="0" err="1">
                <a:solidFill>
                  <a:schemeClr val="tx1"/>
                </a:solidFill>
                <a:effectLst/>
                <a:latin typeface="+mn-lt"/>
                <a:ea typeface="+mn-ea"/>
                <a:cs typeface="+mn-cs"/>
              </a:rPr>
              <a:t>digitiser</a:t>
            </a:r>
            <a:r>
              <a:rPr lang="en-US" sz="1200" b="0" i="0" u="none" strike="noStrike" kern="1200" dirty="0">
                <a:solidFill>
                  <a:schemeClr val="tx1"/>
                </a:solidFill>
                <a:effectLst/>
                <a:latin typeface="+mn-lt"/>
                <a:ea typeface="+mn-ea"/>
                <a:cs typeface="+mn-cs"/>
              </a:rPr>
              <a:t> will be installed on each dish so as to convert the received electromagnetic wave from a radio frequency (RF) into a digital signal. The received radio astronomy signals will be </a:t>
            </a:r>
            <a:r>
              <a:rPr lang="en-US" sz="1200" b="0" i="0" u="none" strike="noStrike" kern="1200" dirty="0" err="1">
                <a:solidFill>
                  <a:schemeClr val="tx1"/>
                </a:solidFill>
                <a:effectLst/>
                <a:latin typeface="+mn-lt"/>
                <a:ea typeface="+mn-ea"/>
                <a:cs typeface="+mn-cs"/>
              </a:rPr>
              <a:t>digitised</a:t>
            </a:r>
            <a:r>
              <a:rPr lang="en-US" sz="1200" b="0" i="0" u="none" strike="noStrike" kern="1200" dirty="0">
                <a:solidFill>
                  <a:schemeClr val="tx1"/>
                </a:solidFill>
                <a:effectLst/>
                <a:latin typeface="+mn-lt"/>
                <a:ea typeface="+mn-ea"/>
                <a:cs typeface="+mn-cs"/>
              </a:rPr>
              <a:t> using an analogue digital converter and sent via buried optical link for science processing.</a:t>
            </a:r>
          </a:p>
          <a:p>
            <a:endParaRPr lang="en-US" dirty="0"/>
          </a:p>
          <a:p>
            <a:endParaRPr lang="en-US" dirty="0"/>
          </a:p>
        </p:txBody>
      </p:sp>
      <p:sp>
        <p:nvSpPr>
          <p:cNvPr id="4" name="Slide Number Placeholder 3"/>
          <p:cNvSpPr>
            <a:spLocks noGrp="1"/>
          </p:cNvSpPr>
          <p:nvPr>
            <p:ph type="sldNum" sz="quarter" idx="10"/>
          </p:nvPr>
        </p:nvSpPr>
        <p:spPr/>
        <p:txBody>
          <a:bodyPr/>
          <a:lstStyle/>
          <a:p>
            <a:fld id="{C22118EE-2ED3-234E-A3AB-C263FD0292AA}" type="slidenum">
              <a:rPr lang="en-US" smtClean="0"/>
              <a:t>5</a:t>
            </a:fld>
            <a:endParaRPr lang="en-US"/>
          </a:p>
        </p:txBody>
      </p:sp>
    </p:spTree>
    <p:extLst>
      <p:ext uri="{BB962C8B-B14F-4D97-AF65-F5344CB8AC3E}">
        <p14:creationId xmlns:p14="http://schemas.microsoft.com/office/powerpoint/2010/main" val="8561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products are transported from the SDP to the regional SKA data centers.  This network is not shown in the diagram.  Where is there a diagram and description of the network from the SDP to the regional SKA science centers?</a:t>
            </a:r>
          </a:p>
          <a:p>
            <a:endParaRPr lang="en-US" dirty="0"/>
          </a:p>
          <a:p>
            <a:pPr rtl="0"/>
            <a:r>
              <a:rPr lang="en-US" sz="1200" b="0" i="0" u="none" strike="noStrike" kern="1200" dirty="0">
                <a:solidFill>
                  <a:schemeClr val="tx1"/>
                </a:solidFill>
                <a:effectLst/>
                <a:latin typeface="+mn-lt"/>
                <a:ea typeface="+mn-ea"/>
                <a:cs typeface="+mn-cs"/>
              </a:rPr>
              <a:t>It looks like all of the regional science centers have not been decided upon yet. Here is a white paper detailing the cooperation between regional centers in Australia (domestically through </a:t>
            </a:r>
            <a:r>
              <a:rPr lang="en-US" sz="1200" b="0" i="0" u="none" strike="noStrike" kern="1200" dirty="0" err="1">
                <a:solidFill>
                  <a:schemeClr val="tx1"/>
                </a:solidFill>
                <a:effectLst/>
                <a:latin typeface="+mn-lt"/>
                <a:ea typeface="+mn-ea"/>
                <a:cs typeface="+mn-cs"/>
              </a:rPr>
              <a:t>AARNet</a:t>
            </a:r>
            <a:r>
              <a:rPr lang="en-US" sz="1200" b="0" i="0" u="none" strike="noStrike" kern="1200" dirty="0">
                <a:solidFill>
                  <a:schemeClr val="tx1"/>
                </a:solidFill>
                <a:effectLst/>
                <a:latin typeface="+mn-lt"/>
                <a:ea typeface="+mn-ea"/>
                <a:cs typeface="+mn-cs"/>
              </a:rPr>
              <a:t>), New Zealand, China, and the international community, and a figure of the regional (South Asian Pacific) and international cooperation thus far. The acronym meanings can be found on page 3.</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hlinkClick r:id="rId3"/>
              </a:rPr>
              <a:t>https://drive.google.com/file/d/1at3yP3NZ8Xqta1O0hpF56p8ob5wOLpfP/view</a:t>
            </a:r>
            <a:endParaRPr lang="en-US" sz="1200" b="0" i="0" u="none" strike="noStrike" kern="1200" dirty="0">
              <a:solidFill>
                <a:schemeClr val="tx1"/>
              </a:solidFill>
              <a:effectLst/>
              <a:latin typeface="+mn-lt"/>
              <a:ea typeface="+mn-ea"/>
              <a:cs typeface="+mn-cs"/>
            </a:endParaRPr>
          </a:p>
          <a:p>
            <a:endParaRPr lang="en-US" dirty="0"/>
          </a:p>
          <a:p>
            <a:pPr rtl="0"/>
            <a:r>
              <a:rPr lang="en-US" sz="1200" b="1" i="0" u="none" strike="noStrike" kern="1200" dirty="0">
                <a:solidFill>
                  <a:schemeClr val="tx1"/>
                </a:solidFill>
                <a:effectLst/>
                <a:latin typeface="+mn-lt"/>
                <a:ea typeface="+mn-ea"/>
                <a:cs typeface="+mn-cs"/>
              </a:rPr>
              <a:t>See also this </a:t>
            </a:r>
            <a:r>
              <a:rPr lang="en-US" sz="1200" b="1" i="0" u="none" strike="noStrike" kern="1200" dirty="0" err="1">
                <a:solidFill>
                  <a:schemeClr val="tx1"/>
                </a:solidFill>
                <a:effectLst/>
                <a:latin typeface="+mn-lt"/>
                <a:ea typeface="+mn-ea"/>
                <a:cs typeface="+mn-cs"/>
              </a:rPr>
              <a:t>powerpoint</a:t>
            </a:r>
            <a:r>
              <a:rPr lang="en-US" sz="1200" b="1" i="0" u="none" strike="noStrike" kern="1200" dirty="0">
                <a:solidFill>
                  <a:schemeClr val="tx1"/>
                </a:solidFill>
                <a:effectLst/>
                <a:latin typeface="+mn-lt"/>
                <a:ea typeface="+mn-ea"/>
                <a:cs typeface="+mn-cs"/>
              </a:rPr>
              <a:t> presentation from the SKA Regional Science Center Coordination Group (SRCCG), IN PARTICULAR SLIDE 3. Again, it looks like there are just projected locations for the regional centers based upon member country locations.</a:t>
            </a:r>
            <a:br>
              <a:rPr lang="en-US" sz="1200" b="1" i="0" u="none" strike="noStrike" kern="1200" dirty="0">
                <a:solidFill>
                  <a:schemeClr val="tx1"/>
                </a:solidFill>
                <a:effectLst/>
                <a:latin typeface="+mn-lt"/>
                <a:ea typeface="+mn-ea"/>
                <a:cs typeface="+mn-cs"/>
              </a:rPr>
            </a:br>
            <a:endParaRPr lang="en-US" sz="1200" b="1"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hlinkClick r:id="rId4"/>
              </a:rPr>
              <a:t>https://indico.cern.ch/event/570594/contributions/2362506/attachments/1365525/2068447/SRCCG_20161103b.pdf</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22118EE-2ED3-234E-A3AB-C263FD0292AA}" type="slidenum">
              <a:rPr lang="en-US" smtClean="0"/>
              <a:t>6</a:t>
            </a:fld>
            <a:endParaRPr lang="en-US"/>
          </a:p>
        </p:txBody>
      </p:sp>
    </p:spTree>
    <p:extLst>
      <p:ext uri="{BB962C8B-B14F-4D97-AF65-F5344CB8AC3E}">
        <p14:creationId xmlns:p14="http://schemas.microsoft.com/office/powerpoint/2010/main" val="848425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 on measurement data provided by Len </a:t>
            </a:r>
            <a:r>
              <a:rPr lang="en-US" dirty="0" err="1"/>
              <a:t>Lotz</a:t>
            </a:r>
            <a:r>
              <a:rPr lang="en-US" dirty="0"/>
              <a:t>.</a:t>
            </a:r>
          </a:p>
          <a:p>
            <a:r>
              <a:rPr lang="en-US" dirty="0"/>
              <a:t>Packet trajectory is from south to north, then to west, then to south.</a:t>
            </a:r>
          </a:p>
          <a:p>
            <a:r>
              <a:rPr lang="en-US" dirty="0"/>
              <a:t>Simulate latency going from south to south, then north.</a:t>
            </a:r>
          </a:p>
        </p:txBody>
      </p:sp>
      <p:sp>
        <p:nvSpPr>
          <p:cNvPr id="4" name="Slide Number Placeholder 3"/>
          <p:cNvSpPr>
            <a:spLocks noGrp="1"/>
          </p:cNvSpPr>
          <p:nvPr>
            <p:ph type="sldNum" sz="quarter" idx="10"/>
          </p:nvPr>
        </p:nvSpPr>
        <p:spPr/>
        <p:txBody>
          <a:bodyPr/>
          <a:lstStyle/>
          <a:p>
            <a:fld id="{C22118EE-2ED3-234E-A3AB-C263FD0292AA}" type="slidenum">
              <a:rPr lang="en-US" smtClean="0"/>
              <a:t>7</a:t>
            </a:fld>
            <a:endParaRPr lang="en-US"/>
          </a:p>
        </p:txBody>
      </p:sp>
    </p:spTree>
    <p:extLst>
      <p:ext uri="{BB962C8B-B14F-4D97-AF65-F5344CB8AC3E}">
        <p14:creationId xmlns:p14="http://schemas.microsoft.com/office/powerpoint/2010/main" val="2852785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SABR cable to the map.</a:t>
            </a:r>
          </a:p>
          <a:p>
            <a:r>
              <a:rPr lang="en-US" dirty="0"/>
              <a:t>Add bullets.</a:t>
            </a:r>
          </a:p>
        </p:txBody>
      </p:sp>
      <p:sp>
        <p:nvSpPr>
          <p:cNvPr id="4" name="Slide Number Placeholder 3"/>
          <p:cNvSpPr>
            <a:spLocks noGrp="1"/>
          </p:cNvSpPr>
          <p:nvPr>
            <p:ph type="sldNum" sz="quarter" idx="10"/>
          </p:nvPr>
        </p:nvSpPr>
        <p:spPr/>
        <p:txBody>
          <a:bodyPr/>
          <a:lstStyle/>
          <a:p>
            <a:fld id="{C22118EE-2ED3-234E-A3AB-C263FD0292AA}" type="slidenum">
              <a:rPr lang="en-US" smtClean="0"/>
              <a:t>8</a:t>
            </a:fld>
            <a:endParaRPr lang="en-US"/>
          </a:p>
        </p:txBody>
      </p:sp>
    </p:spTree>
    <p:extLst>
      <p:ext uri="{BB962C8B-B14F-4D97-AF65-F5344CB8AC3E}">
        <p14:creationId xmlns:p14="http://schemas.microsoft.com/office/powerpoint/2010/main" val="3736139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2118EE-2ED3-234E-A3AB-C263FD0292AA}" type="slidenum">
              <a:rPr lang="en-US" smtClean="0"/>
              <a:t>9</a:t>
            </a:fld>
            <a:endParaRPr lang="en-US"/>
          </a:p>
        </p:txBody>
      </p:sp>
    </p:spTree>
    <p:extLst>
      <p:ext uri="{BB962C8B-B14F-4D97-AF65-F5344CB8AC3E}">
        <p14:creationId xmlns:p14="http://schemas.microsoft.com/office/powerpoint/2010/main" val="314737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volume will be increasing: Reasons: </a:t>
            </a:r>
            <a:r>
              <a:rPr lang="en-US" dirty="0" err="1"/>
              <a:t>MeerKAT</a:t>
            </a:r>
            <a:r>
              <a:rPr lang="en-US" dirty="0"/>
              <a:t> and SKE</a:t>
            </a:r>
          </a:p>
          <a:p>
            <a:r>
              <a:rPr lang="en-US" dirty="0"/>
              <a:t>Network infrastructure capacity increasing: SACS, Monet and WACS.  Mention also the development of the NRENs; regionals, such as WACREN; progress through AC2.</a:t>
            </a:r>
          </a:p>
          <a:p>
            <a:endParaRPr lang="en-US" dirty="0"/>
          </a:p>
        </p:txBody>
      </p:sp>
      <p:sp>
        <p:nvSpPr>
          <p:cNvPr id="4" name="Slide Number Placeholder 3"/>
          <p:cNvSpPr>
            <a:spLocks noGrp="1"/>
          </p:cNvSpPr>
          <p:nvPr>
            <p:ph type="sldNum" sz="quarter" idx="10"/>
          </p:nvPr>
        </p:nvSpPr>
        <p:spPr/>
        <p:txBody>
          <a:bodyPr/>
          <a:lstStyle/>
          <a:p>
            <a:fld id="{C22118EE-2ED3-234E-A3AB-C263FD0292AA}" type="slidenum">
              <a:rPr lang="en-US" smtClean="0"/>
              <a:t>10</a:t>
            </a:fld>
            <a:endParaRPr lang="en-US"/>
          </a:p>
        </p:txBody>
      </p:sp>
    </p:spTree>
    <p:extLst>
      <p:ext uri="{BB962C8B-B14F-4D97-AF65-F5344CB8AC3E}">
        <p14:creationId xmlns:p14="http://schemas.microsoft.com/office/powerpoint/2010/main" val="1634644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2118EE-2ED3-234E-A3AB-C263FD0292AA}" type="slidenum">
              <a:rPr lang="en-US" smtClean="0"/>
              <a:t>11</a:t>
            </a:fld>
            <a:endParaRPr lang="en-US"/>
          </a:p>
        </p:txBody>
      </p:sp>
    </p:spTree>
    <p:extLst>
      <p:ext uri="{BB962C8B-B14F-4D97-AF65-F5344CB8AC3E}">
        <p14:creationId xmlns:p14="http://schemas.microsoft.com/office/powerpoint/2010/main" val="24948333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229600" y="6172201"/>
            <a:ext cx="3352800" cy="365125"/>
          </a:xfrm>
          <a:prstGeom prst="rect">
            <a:avLst/>
          </a:prstGeom>
        </p:spPr>
        <p:txBody>
          <a:bodyPr/>
          <a:lstStyle/>
          <a:p>
            <a:fld id="{9C5A8519-F22F-8549-B859-07E89A0FECE4}" type="datetime1">
              <a:rPr lang="en-US" smtClean="0"/>
              <a:t>6/4/18</a:t>
            </a:fld>
            <a:endParaRPr lang="en-US"/>
          </a:p>
        </p:txBody>
      </p:sp>
      <p:sp>
        <p:nvSpPr>
          <p:cNvPr id="6" name="Slide Number Placeholder 5"/>
          <p:cNvSpPr>
            <a:spLocks noGrp="1"/>
          </p:cNvSpPr>
          <p:nvPr>
            <p:ph type="sldNum" sz="quarter" idx="12"/>
          </p:nvPr>
        </p:nvSpPr>
        <p:spPr/>
        <p:txBody>
          <a:bodyPr/>
          <a:lstStyle/>
          <a:p>
            <a:fld id="{8B1DED20-E75D-544F-B7D4-F9DC9C76F073}" type="slidenum">
              <a:rPr lang="en-US" smtClean="0"/>
              <a:t>‹#›</a:t>
            </a:fld>
            <a:endParaRPr lang="en-US" dirty="0"/>
          </a:p>
        </p:txBody>
      </p:sp>
      <p:sp>
        <p:nvSpPr>
          <p:cNvPr id="8" name="Title 7"/>
          <p:cNvSpPr>
            <a:spLocks noGrp="1"/>
          </p:cNvSpPr>
          <p:nvPr>
            <p:ph type="title"/>
          </p:nvPr>
        </p:nvSpPr>
        <p:spPr/>
        <p:txBody>
          <a:bodyPr/>
          <a:lstStyle/>
          <a:p>
            <a:r>
              <a:rPr lang="en-US" dirty="0"/>
              <a:t>Click to edit Master title style</a:t>
            </a:r>
          </a:p>
        </p:txBody>
      </p:sp>
      <p:sp>
        <p:nvSpPr>
          <p:cNvPr id="10" name="Content Placeholder 9"/>
          <p:cNvSpPr>
            <a:spLocks noGrp="1"/>
          </p:cNvSpPr>
          <p:nvPr>
            <p:ph sz="quarter" idx="13"/>
          </p:nvPr>
        </p:nvSpPr>
        <p:spPr>
          <a:xfrm>
            <a:off x="609600" y="1750925"/>
            <a:ext cx="10972801" cy="34747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5" descr="nsf"/>
          <p:cNvPicPr>
            <a:picLocks noChangeAspect="1" noChangeArrowheads="1"/>
          </p:cNvPicPr>
          <p:nvPr userDrawn="1"/>
        </p:nvPicPr>
        <p:blipFill>
          <a:blip r:embed="rId2"/>
          <a:srcRect/>
          <a:stretch>
            <a:fillRect/>
          </a:stretch>
        </p:blipFill>
        <p:spPr bwMode="auto">
          <a:xfrm>
            <a:off x="1494693" y="6202787"/>
            <a:ext cx="439616" cy="444102"/>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descr="Amlight_connections.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848" y="-15984"/>
            <a:ext cx="12250127" cy="6890696"/>
          </a:xfrm>
          <a:prstGeom prst="rect">
            <a:avLst/>
          </a:prstGeom>
        </p:spPr>
      </p:pic>
      <p:sp>
        <p:nvSpPr>
          <p:cNvPr id="14" name="Rectangle 13"/>
          <p:cNvSpPr/>
          <p:nvPr userDrawn="1"/>
        </p:nvSpPr>
        <p:spPr>
          <a:xfrm>
            <a:off x="-13569" y="4783865"/>
            <a:ext cx="11384428" cy="1746474"/>
          </a:xfrm>
          <a:prstGeom prst="rect">
            <a:avLst/>
          </a:prstGeom>
          <a:solidFill>
            <a:srgbClr val="000000">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ln>
                <a:noFill/>
              </a:ln>
              <a:solidFill>
                <a:schemeClr val="tx1">
                  <a:lumMod val="95000"/>
                  <a:lumOff val="5000"/>
                </a:schemeClr>
              </a:solidFill>
              <a:effectLst>
                <a:outerShdw blurRad="50800" dist="38100" algn="l" rotWithShape="0">
                  <a:prstClr val="black">
                    <a:alpha val="40000"/>
                  </a:prstClr>
                </a:outerShdw>
              </a:effectLst>
            </a:endParaRPr>
          </a:p>
        </p:txBody>
      </p:sp>
      <p:sp>
        <p:nvSpPr>
          <p:cNvPr id="15" name="Title 1"/>
          <p:cNvSpPr>
            <a:spLocks noGrp="1"/>
          </p:cNvSpPr>
          <p:nvPr>
            <p:ph type="title"/>
          </p:nvPr>
        </p:nvSpPr>
        <p:spPr>
          <a:xfrm>
            <a:off x="776148" y="4899391"/>
            <a:ext cx="10325128" cy="791443"/>
          </a:xfrm>
          <a:effectLst/>
        </p:spPr>
        <p:txBody>
          <a:bodyPr anchor="b"/>
          <a:lstStyle>
            <a:lvl1pPr algn="l">
              <a:defRPr sz="4000" b="1" cap="none" baseline="0">
                <a:solidFill>
                  <a:schemeClr val="bg1"/>
                </a:solidFill>
              </a:defRPr>
            </a:lvl1pPr>
          </a:lstStyle>
          <a:p>
            <a:r>
              <a:rPr lang="en-US" dirty="0"/>
              <a:t>Click to edit Master title style</a:t>
            </a:r>
          </a:p>
        </p:txBody>
      </p:sp>
      <p:sp>
        <p:nvSpPr>
          <p:cNvPr id="16" name="Text Placeholder 2"/>
          <p:cNvSpPr>
            <a:spLocks noGrp="1"/>
          </p:cNvSpPr>
          <p:nvPr>
            <p:ph type="body" idx="1"/>
          </p:nvPr>
        </p:nvSpPr>
        <p:spPr>
          <a:xfrm>
            <a:off x="776149" y="5706876"/>
            <a:ext cx="8404692" cy="503447"/>
          </a:xfrm>
        </p:spPr>
        <p:txBody>
          <a:bodyPr anchor="t"/>
          <a:lstStyle>
            <a:lvl1pPr marL="0" indent="0" algn="l">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Rectangle 7"/>
          <p:cNvSpPr/>
          <p:nvPr userDrawn="1"/>
        </p:nvSpPr>
        <p:spPr>
          <a:xfrm>
            <a:off x="6148913" y="1068256"/>
            <a:ext cx="6043087" cy="646890"/>
          </a:xfrm>
          <a:prstGeom prst="rect">
            <a:avLst/>
          </a:prstGeom>
          <a:solidFill>
            <a:schemeClr val="tx1">
              <a:alpha val="4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ffectLst>
                <a:outerShdw blurRad="50800" dist="38100" algn="l" rotWithShape="0">
                  <a:prstClr val="black">
                    <a:alpha val="40000"/>
                  </a:prstClr>
                </a:outerShdw>
              </a:effectLst>
            </a:endParaRPr>
          </a:p>
        </p:txBody>
      </p:sp>
      <p:pic>
        <p:nvPicPr>
          <p:cNvPr id="3" name="Picture 2" descr="amlight_exp_black.png"/>
          <p:cNvPicPr>
            <a:picLocks noChangeAspect="1"/>
          </p:cNvPicPr>
          <p:nvPr userDrawn="1"/>
        </p:nvPicPr>
        <p:blipFill>
          <a:blip r:embed="rId3">
            <a:alphaModFix amt="43000"/>
            <a:extLst>
              <a:ext uri="{28A0092B-C50C-407E-A947-70E740481C1C}">
                <a14:useLocalDpi xmlns:a14="http://schemas.microsoft.com/office/drawing/2010/main" val="0"/>
              </a:ext>
            </a:extLst>
          </a:blip>
          <a:stretch>
            <a:fillRect/>
          </a:stretch>
        </p:blipFill>
        <p:spPr>
          <a:xfrm>
            <a:off x="7507911" y="122714"/>
            <a:ext cx="4524599" cy="94554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229600" y="6172201"/>
            <a:ext cx="3352800" cy="365125"/>
          </a:xfrm>
          <a:prstGeom prst="rect">
            <a:avLst/>
          </a:prstGeom>
        </p:spPr>
        <p:txBody>
          <a:bodyPr/>
          <a:lstStyle/>
          <a:p>
            <a:fld id="{FF24056E-F6F6-5C46-B091-957E471BD24D}" type="datetime1">
              <a:rPr lang="en-US" smtClean="0"/>
              <a:t>6/4/18</a:t>
            </a:fld>
            <a:endParaRPr lang="en-US"/>
          </a:p>
        </p:txBody>
      </p:sp>
      <p:sp>
        <p:nvSpPr>
          <p:cNvPr id="7" name="Slide Number Placeholder 6"/>
          <p:cNvSpPr>
            <a:spLocks noGrp="1"/>
          </p:cNvSpPr>
          <p:nvPr>
            <p:ph type="sldNum" sz="quarter" idx="12"/>
          </p:nvPr>
        </p:nvSpPr>
        <p:spPr/>
        <p:txBody>
          <a:bodyPr/>
          <a:lstStyle/>
          <a:p>
            <a:fld id="{8B1DED20-E75D-544F-B7D4-F9DC9C76F073}" type="slidenum">
              <a:rPr lang="en-US" smtClean="0"/>
              <a:t>‹#›</a:t>
            </a:fld>
            <a:endParaRPr lang="en-US"/>
          </a:p>
        </p:txBody>
      </p:sp>
      <p:sp>
        <p:nvSpPr>
          <p:cNvPr id="8" name="Title 7"/>
          <p:cNvSpPr>
            <a:spLocks noGrp="1"/>
          </p:cNvSpPr>
          <p:nvPr>
            <p:ph type="title"/>
          </p:nvPr>
        </p:nvSpPr>
        <p:spPr/>
        <p:txBody>
          <a:bodyPr/>
          <a:lstStyle/>
          <a:p>
            <a:r>
              <a:rPr lang="en-US" dirty="0"/>
              <a:t>Click to edit Master title style</a:t>
            </a:r>
          </a:p>
        </p:txBody>
      </p:sp>
      <p:sp>
        <p:nvSpPr>
          <p:cNvPr id="9" name="Content Placeholder 8"/>
          <p:cNvSpPr>
            <a:spLocks noGrp="1"/>
          </p:cNvSpPr>
          <p:nvPr>
            <p:ph sz="quarter" idx="13"/>
          </p:nvPr>
        </p:nvSpPr>
        <p:spPr>
          <a:xfrm>
            <a:off x="609599" y="1817799"/>
            <a:ext cx="5376672" cy="34747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6193536" y="1817800"/>
            <a:ext cx="538886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pic>
        <p:nvPicPr>
          <p:cNvPr id="22" name="Picture 21" descr="bluegradi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93" y="1"/>
            <a:ext cx="12357792" cy="6928550"/>
          </a:xfrm>
          <a:prstGeom prst="rect">
            <a:avLst/>
          </a:prstGeom>
        </p:spPr>
      </p:pic>
      <p:pic>
        <p:nvPicPr>
          <p:cNvPr id="3" name="Picture 2" descr="Amlight_connections.jpg"/>
          <p:cNvPicPr>
            <a:picLocks noChangeAspect="1"/>
          </p:cNvPicPr>
          <p:nvPr userDrawn="1"/>
        </p:nvPicPr>
        <p:blipFill>
          <a:blip r:embed="rId3">
            <a:alphaModFix amt="17000"/>
            <a:extLst>
              <a:ext uri="{28A0092B-C50C-407E-A947-70E740481C1C}">
                <a14:useLocalDpi xmlns:a14="http://schemas.microsoft.com/office/drawing/2010/main" val="0"/>
              </a:ext>
            </a:extLst>
          </a:blip>
          <a:stretch>
            <a:fillRect/>
          </a:stretch>
        </p:blipFill>
        <p:spPr>
          <a:xfrm>
            <a:off x="-125424" y="-1"/>
            <a:ext cx="12380123" cy="6928552"/>
          </a:xfrm>
          <a:prstGeom prst="rect">
            <a:avLst/>
          </a:prstGeom>
        </p:spPr>
      </p:pic>
      <p:sp>
        <p:nvSpPr>
          <p:cNvPr id="6" name="Rectangle 5"/>
          <p:cNvSpPr/>
          <p:nvPr userDrawn="1"/>
        </p:nvSpPr>
        <p:spPr>
          <a:xfrm>
            <a:off x="-62725" y="4911264"/>
            <a:ext cx="12317424" cy="1164316"/>
          </a:xfrm>
          <a:prstGeom prst="rect">
            <a:avLst/>
          </a:prstGeom>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800"/>
          </a:p>
        </p:txBody>
      </p:sp>
      <p:pic>
        <p:nvPicPr>
          <p:cNvPr id="15" name="Picture 14"/>
          <p:cNvPicPr>
            <a:picLocks noChangeAspect="1"/>
          </p:cNvPicPr>
          <p:nvPr userDrawn="1"/>
        </p:nvPicPr>
        <p:blipFill>
          <a:blip r:embed="rId4"/>
          <a:stretch>
            <a:fillRect/>
          </a:stretch>
        </p:blipFill>
        <p:spPr>
          <a:xfrm>
            <a:off x="5973586" y="5162204"/>
            <a:ext cx="1941324" cy="513209"/>
          </a:xfrm>
          <a:prstGeom prst="rect">
            <a:avLst/>
          </a:prstGeom>
        </p:spPr>
      </p:pic>
      <p:sp>
        <p:nvSpPr>
          <p:cNvPr id="27" name="Text Placeholder 2"/>
          <p:cNvSpPr>
            <a:spLocks noGrp="1"/>
          </p:cNvSpPr>
          <p:nvPr>
            <p:ph type="body" idx="1"/>
          </p:nvPr>
        </p:nvSpPr>
        <p:spPr>
          <a:xfrm>
            <a:off x="-109765" y="3004548"/>
            <a:ext cx="12279487" cy="563725"/>
          </a:xfrm>
        </p:spPr>
        <p:txBody>
          <a:bodyPr anchor="t">
            <a:normAutofit/>
          </a:bodyPr>
          <a:lstStyle>
            <a:lvl1pPr marL="0" indent="0" algn="ctr">
              <a:buNone/>
              <a:defRPr sz="24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2" name="Title 1"/>
          <p:cNvSpPr>
            <a:spLocks noGrp="1"/>
          </p:cNvSpPr>
          <p:nvPr>
            <p:ph type="title" hasCustomPrompt="1"/>
          </p:nvPr>
        </p:nvSpPr>
        <p:spPr>
          <a:xfrm>
            <a:off x="-49373" y="2327695"/>
            <a:ext cx="12219095" cy="676852"/>
          </a:xfrm>
          <a:noFill/>
        </p:spPr>
        <p:txBody>
          <a:bodyPr/>
          <a:lstStyle>
            <a:lvl1pPr marL="0" indent="0" algn="ctr">
              <a:buNone/>
              <a:defRPr sz="4000" b="0" cap="none" spc="0">
                <a:ln>
                  <a:noFill/>
                </a:ln>
                <a:solidFill>
                  <a:schemeClr val="bg1"/>
                </a:solidFill>
                <a:effectLst/>
                <a:latin typeface="Trebuchet MS"/>
                <a:cs typeface="Trebuchet MS"/>
              </a:defRPr>
            </a:lvl1pPr>
          </a:lstStyle>
          <a:p>
            <a:r>
              <a:rPr lang="en-US" dirty="0"/>
              <a:t>THANK YOU!</a:t>
            </a:r>
          </a:p>
        </p:txBody>
      </p:sp>
      <p:pic>
        <p:nvPicPr>
          <p:cNvPr id="13" name="Picture 12" descr="nsf1.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35679" y="5022554"/>
            <a:ext cx="1137907" cy="861153"/>
          </a:xfrm>
          <a:prstGeom prst="rect">
            <a:avLst/>
          </a:prstGeom>
        </p:spPr>
      </p:pic>
      <p:sp>
        <p:nvSpPr>
          <p:cNvPr id="4" name="Date Placeholder 3"/>
          <p:cNvSpPr>
            <a:spLocks noGrp="1"/>
          </p:cNvSpPr>
          <p:nvPr>
            <p:ph type="dt" sz="half" idx="10"/>
          </p:nvPr>
        </p:nvSpPr>
        <p:spPr>
          <a:xfrm>
            <a:off x="8229600" y="6172201"/>
            <a:ext cx="3352800" cy="365125"/>
          </a:xfrm>
          <a:prstGeom prst="rect">
            <a:avLst/>
          </a:prstGeom>
        </p:spPr>
        <p:txBody>
          <a:bodyPr/>
          <a:lstStyle/>
          <a:p>
            <a:fld id="{7366F0AF-5F74-4D42-A82C-484FA6FC7810}" type="datetime1">
              <a:rPr lang="en-US" smtClean="0"/>
              <a:t>6/4/18</a:t>
            </a:fld>
            <a:endParaRPr lang="en-US" dirty="0"/>
          </a:p>
        </p:txBody>
      </p:sp>
      <p:sp>
        <p:nvSpPr>
          <p:cNvPr id="5" name="Slide Number Placeholder 4"/>
          <p:cNvSpPr>
            <a:spLocks noGrp="1"/>
          </p:cNvSpPr>
          <p:nvPr>
            <p:ph type="sldNum" sz="quarter" idx="11"/>
          </p:nvPr>
        </p:nvSpPr>
        <p:spPr/>
        <p:txBody>
          <a:bodyPr/>
          <a:lstStyle/>
          <a:p>
            <a:fld id="{8B1DED20-E75D-544F-B7D4-F9DC9C76F073}" type="slidenum">
              <a:rPr lang="en-US" smtClean="0"/>
              <a:pPr/>
              <a:t>‹#›</a:t>
            </a:fld>
            <a:endParaRPr lang="en-US" dirty="0"/>
          </a:p>
        </p:txBody>
      </p:sp>
    </p:spTree>
    <p:extLst>
      <p:ext uri="{BB962C8B-B14F-4D97-AF65-F5344CB8AC3E}">
        <p14:creationId xmlns:p14="http://schemas.microsoft.com/office/powerpoint/2010/main" val="3597354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1F9CA3-105E-4857-9057-6DB6197DA786}" type="datetimeFigureOut">
              <a:rPr lang="en-US" smtClean="0"/>
              <a:t>6/4/18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extLst>
      <p:ext uri="{BB962C8B-B14F-4D97-AF65-F5344CB8AC3E}">
        <p14:creationId xmlns:p14="http://schemas.microsoft.com/office/powerpoint/2010/main" val="1104257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userDrawn="1"/>
        </p:nvGrpSpPr>
        <p:grpSpPr>
          <a:xfrm>
            <a:off x="0" y="6172201"/>
            <a:ext cx="9675603" cy="511459"/>
            <a:chOff x="0" y="6172200"/>
            <a:chExt cx="7256702" cy="511459"/>
          </a:xfrm>
        </p:grpSpPr>
        <p:pic>
          <p:nvPicPr>
            <p:cNvPr id="7" name="Picture 6" descr="footer.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636891" y="6172201"/>
              <a:ext cx="4619811" cy="511458"/>
            </a:xfrm>
            <a:prstGeom prst="rect">
              <a:avLst/>
            </a:prstGeom>
          </p:spPr>
        </p:pic>
        <p:pic>
          <p:nvPicPr>
            <p:cNvPr id="11" name="Picture 10" descr="footer.png"/>
            <p:cNvPicPr>
              <a:picLocks noChangeAspect="1"/>
            </p:cNvPicPr>
            <p:nvPr userDrawn="1"/>
          </p:nvPicPr>
          <p:blipFill rotWithShape="1">
            <a:blip r:embed="rId7">
              <a:extLst>
                <a:ext uri="{28A0092B-C50C-407E-A947-70E740481C1C}">
                  <a14:useLocalDpi xmlns:a14="http://schemas.microsoft.com/office/drawing/2010/main" val="0"/>
                </a:ext>
              </a:extLst>
            </a:blip>
            <a:srcRect t="-1" r="36831" b="-1"/>
            <a:stretch/>
          </p:blipFill>
          <p:spPr>
            <a:xfrm flipH="1">
              <a:off x="0" y="6172200"/>
              <a:ext cx="2644588" cy="511458"/>
            </a:xfrm>
            <a:prstGeom prst="rect">
              <a:avLst/>
            </a:prstGeom>
          </p:spPr>
        </p:pic>
      </p:grpSp>
      <p:pic>
        <p:nvPicPr>
          <p:cNvPr id="9" name="Picture 8" descr="header01.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12205024" cy="1181958"/>
          </a:xfrm>
          <a:prstGeom prst="rect">
            <a:avLst/>
          </a:prstGeom>
        </p:spPr>
      </p:pic>
      <p:sp>
        <p:nvSpPr>
          <p:cNvPr id="2" name="Title Placeholder 1"/>
          <p:cNvSpPr>
            <a:spLocks noGrp="1"/>
          </p:cNvSpPr>
          <p:nvPr>
            <p:ph type="title"/>
          </p:nvPr>
        </p:nvSpPr>
        <p:spPr>
          <a:xfrm>
            <a:off x="445574" y="448316"/>
            <a:ext cx="11746425" cy="897091"/>
          </a:xfrm>
          <a:prstGeom prst="rect">
            <a:avLst/>
          </a:prstGeom>
          <a:effectLst/>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445573" y="2030944"/>
            <a:ext cx="11136827" cy="34747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 y="6257802"/>
            <a:ext cx="789100" cy="316510"/>
          </a:xfrm>
          <a:prstGeom prst="rect">
            <a:avLst/>
          </a:prstGeom>
        </p:spPr>
        <p:txBody>
          <a:bodyPr vert="horz" lIns="91440" tIns="45720" rIns="91440" bIns="45720" rtlCol="0" anchor="ctr"/>
          <a:lstStyle>
            <a:lvl1pPr algn="r">
              <a:defRPr sz="1200" b="1">
                <a:solidFill>
                  <a:srgbClr val="BFBFBF"/>
                </a:solidFill>
              </a:defRPr>
            </a:lvl1pPr>
          </a:lstStyle>
          <a:p>
            <a:fld id="{8B1DED20-E75D-544F-B7D4-F9DC9C76F073}" type="slidenum">
              <a:rPr lang="en-US" smtClean="0"/>
              <a:pPr/>
              <a:t>‹#›</a:t>
            </a:fld>
            <a:endParaRPr lang="en-US" dirty="0"/>
          </a:p>
        </p:txBody>
      </p:sp>
      <p:cxnSp>
        <p:nvCxnSpPr>
          <p:cNvPr id="8" name="Straight Connector 7"/>
          <p:cNvCxnSpPr/>
          <p:nvPr userDrawn="1"/>
        </p:nvCxnSpPr>
        <p:spPr>
          <a:xfrm flipV="1">
            <a:off x="0" y="1204278"/>
            <a:ext cx="12205024" cy="15436"/>
          </a:xfrm>
          <a:prstGeom prst="line">
            <a:avLst/>
          </a:prstGeom>
          <a:ln w="76200" cmpd="sng">
            <a:solidFill>
              <a:srgbClr val="FCD40B"/>
            </a:solidFill>
          </a:ln>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829686" y="6172201"/>
            <a:ext cx="1752714" cy="542636"/>
          </a:xfrm>
          <a:prstGeom prst="rect">
            <a:avLst/>
          </a:prstGeom>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701" r:id="rId4"/>
    <p:sldLayoutId id="2147483702" r:id="rId5"/>
  </p:sldLayoutIdLst>
  <p:hf hdr="0" dt="0"/>
  <p:txStyles>
    <p:titleStyle>
      <a:lvl1pPr marL="0" indent="0" algn="l" defTabSz="914400" rtl="0" eaLnBrk="1" latinLnBrk="0" hangingPunct="1">
        <a:spcBef>
          <a:spcPct val="0"/>
        </a:spcBef>
        <a:buClr>
          <a:schemeClr val="accent6">
            <a:lumMod val="75000"/>
          </a:schemeClr>
        </a:buClr>
        <a:buSzPct val="128000"/>
        <a:buFont typeface="Georgia" pitchFamily="18" charset="0"/>
        <a:buNone/>
        <a:defRPr sz="4000" b="0" i="0" kern="1200" cap="none" spc="0">
          <a:ln>
            <a:noFill/>
          </a:ln>
          <a:solidFill>
            <a:srgbClr val="FFFFFF"/>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rgbClr val="FCD40B"/>
        </a:buClr>
        <a:buSzPct val="130000"/>
        <a:buFont typeface="Wingdings" charset="2"/>
        <a:buChar char="§"/>
        <a:defRPr sz="2200" kern="1200">
          <a:solidFill>
            <a:srgbClr val="000090"/>
          </a:solidFill>
          <a:latin typeface="+mn-lt"/>
          <a:ea typeface="+mn-ea"/>
          <a:cs typeface="+mn-cs"/>
        </a:defRPr>
      </a:lvl1pPr>
      <a:lvl2pPr marL="548640" indent="-182880" algn="l" defTabSz="914400" rtl="0" eaLnBrk="1" latinLnBrk="0" hangingPunct="1">
        <a:spcBef>
          <a:spcPct val="20000"/>
        </a:spcBef>
        <a:spcAft>
          <a:spcPts val="300"/>
        </a:spcAft>
        <a:buClr>
          <a:srgbClr val="FCD40B"/>
        </a:buClr>
        <a:buSzPct val="130000"/>
        <a:buFont typeface="Wingdings" charset="2"/>
        <a:buChar char="§"/>
        <a:defRPr sz="2000" kern="1200">
          <a:solidFill>
            <a:srgbClr val="000090"/>
          </a:solidFill>
          <a:latin typeface="+mn-lt"/>
          <a:ea typeface="+mn-ea"/>
          <a:cs typeface="+mn-cs"/>
        </a:defRPr>
      </a:lvl2pPr>
      <a:lvl3pPr marL="822960" indent="-182880" algn="l" defTabSz="914400" rtl="0" eaLnBrk="1" latinLnBrk="0" hangingPunct="1">
        <a:spcBef>
          <a:spcPct val="20000"/>
        </a:spcBef>
        <a:spcAft>
          <a:spcPts val="300"/>
        </a:spcAft>
        <a:buClr>
          <a:srgbClr val="FCD40B"/>
        </a:buClr>
        <a:buSzPct val="130000"/>
        <a:buFont typeface="Wingdings" charset="2"/>
        <a:buChar char="§"/>
        <a:defRPr sz="1800" kern="1200">
          <a:solidFill>
            <a:srgbClr val="000090"/>
          </a:solidFill>
          <a:latin typeface="+mn-lt"/>
          <a:ea typeface="+mn-ea"/>
          <a:cs typeface="+mn-cs"/>
        </a:defRPr>
      </a:lvl3pPr>
      <a:lvl4pPr marL="1097280" indent="-182880" algn="l" defTabSz="914400" rtl="0" eaLnBrk="1" latinLnBrk="0" hangingPunct="1">
        <a:spcBef>
          <a:spcPct val="20000"/>
        </a:spcBef>
        <a:spcAft>
          <a:spcPts val="300"/>
        </a:spcAft>
        <a:buClr>
          <a:srgbClr val="FCD40B"/>
        </a:buClr>
        <a:buSzPct val="130000"/>
        <a:buFont typeface="Wingdings" charset="2"/>
        <a:buChar char="§"/>
        <a:defRPr sz="1600" kern="1200">
          <a:solidFill>
            <a:srgbClr val="000090"/>
          </a:solidFill>
          <a:latin typeface="+mn-lt"/>
          <a:ea typeface="+mn-ea"/>
          <a:cs typeface="+mn-cs"/>
        </a:defRPr>
      </a:lvl4pPr>
      <a:lvl5pPr marL="1389888" indent="-182880" algn="l" defTabSz="914400" rtl="0" eaLnBrk="1" latinLnBrk="0" hangingPunct="1">
        <a:spcBef>
          <a:spcPct val="20000"/>
        </a:spcBef>
        <a:spcAft>
          <a:spcPts val="300"/>
        </a:spcAft>
        <a:buClr>
          <a:srgbClr val="FCD40B"/>
        </a:buClr>
        <a:buSzPct val="130000"/>
        <a:buFont typeface="Wingdings" charset="2"/>
        <a:buChar char="§"/>
        <a:defRPr sz="1400" kern="1200">
          <a:solidFill>
            <a:srgbClr val="00009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14.jpg"/><Relationship Id="rId11" Type="http://schemas.openxmlformats.org/officeDocument/2006/relationships/image" Target="../media/image19.jpg"/><Relationship Id="rId5" Type="http://schemas.openxmlformats.org/officeDocument/2006/relationships/image" Target="../media/image13.png"/><Relationship Id="rId10" Type="http://schemas.openxmlformats.org/officeDocument/2006/relationships/image" Target="../media/image18.jpg"/><Relationship Id="rId4" Type="http://schemas.openxmlformats.org/officeDocument/2006/relationships/image" Target="../media/image12.png"/><Relationship Id="rId9"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nul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782" y="5450648"/>
            <a:ext cx="9688810" cy="882000"/>
          </a:xfrm>
        </p:spPr>
        <p:txBody>
          <a:bodyPr>
            <a:normAutofit fontScale="90000"/>
          </a:bodyPr>
          <a:lstStyle/>
          <a:p>
            <a:pPr fontAlgn="base"/>
            <a:br>
              <a:rPr lang="en-US" sz="3200" dirty="0"/>
            </a:br>
            <a:r>
              <a:rPr lang="en-US" sz="3600" dirty="0"/>
              <a:t>Regional Networks, Communities and Ecosystems</a:t>
            </a:r>
            <a:br>
              <a:rPr lang="en-US" sz="3200" dirty="0"/>
            </a:br>
            <a:r>
              <a:rPr lang="en-US" sz="3200" i="1" dirty="0"/>
              <a:t>Americas Africa Research and </a:t>
            </a:r>
            <a:r>
              <a:rPr lang="en-US" sz="3200" i="1" dirty="0" err="1"/>
              <a:t>eduCation</a:t>
            </a:r>
            <a:r>
              <a:rPr lang="en-US" sz="3200" i="1" dirty="0"/>
              <a:t> </a:t>
            </a:r>
            <a:r>
              <a:rPr lang="en-US" sz="3200" i="1" dirty="0" err="1"/>
              <a:t>Lightpaths</a:t>
            </a:r>
            <a:r>
              <a:rPr lang="en-US" sz="3200" i="1" dirty="0"/>
              <a:t> (</a:t>
            </a:r>
            <a:r>
              <a:rPr lang="en-US" sz="3200" i="1" dirty="0" err="1"/>
              <a:t>AARCLight</a:t>
            </a:r>
            <a:r>
              <a:rPr lang="en-US" sz="3200" i="1" dirty="0"/>
              <a:t>) Study: Year 1 findings</a:t>
            </a:r>
          </a:p>
        </p:txBody>
      </p:sp>
      <p:sp>
        <p:nvSpPr>
          <p:cNvPr id="3" name="Text Placeholder 2"/>
          <p:cNvSpPr>
            <a:spLocks noGrp="1"/>
          </p:cNvSpPr>
          <p:nvPr>
            <p:ph type="body" idx="4294967295"/>
          </p:nvPr>
        </p:nvSpPr>
        <p:spPr>
          <a:xfrm>
            <a:off x="5882140" y="4952673"/>
            <a:ext cx="5970494" cy="1730169"/>
          </a:xfrm>
        </p:spPr>
        <p:txBody>
          <a:bodyPr>
            <a:normAutofit/>
          </a:bodyPr>
          <a:lstStyle/>
          <a:p>
            <a:pPr marL="45720" indent="0" algn="r">
              <a:buNone/>
            </a:pPr>
            <a:r>
              <a:rPr lang="en-US" sz="2000" b="1" dirty="0">
                <a:solidFill>
                  <a:schemeClr val="bg1"/>
                </a:solidFill>
              </a:rPr>
              <a:t>Julio E. Ibarra, PI</a:t>
            </a:r>
          </a:p>
          <a:p>
            <a:pPr marL="45720" indent="0" algn="r">
              <a:buNone/>
            </a:pPr>
            <a:r>
              <a:rPr lang="en-US" sz="2000" dirty="0">
                <a:solidFill>
                  <a:schemeClr val="bg1"/>
                </a:solidFill>
              </a:rPr>
              <a:t>Heidi Morgan, Co-PI</a:t>
            </a:r>
          </a:p>
          <a:p>
            <a:pPr marL="45720" indent="0" algn="r">
              <a:buNone/>
            </a:pPr>
            <a:r>
              <a:rPr lang="en-US" sz="2000" dirty="0">
                <a:solidFill>
                  <a:schemeClr val="bg1"/>
                </a:solidFill>
              </a:rPr>
              <a:t>Chip Cox, Co-PI</a:t>
            </a:r>
          </a:p>
          <a:p>
            <a:pPr marL="45720" indent="0" algn="r">
              <a:buNone/>
            </a:pPr>
            <a:r>
              <a:rPr lang="en-US" sz="2000" dirty="0">
                <a:solidFill>
                  <a:schemeClr val="bg1"/>
                </a:solidFill>
              </a:rPr>
              <a:t>Luis Lopez, Co-PI</a:t>
            </a:r>
          </a:p>
          <a:p>
            <a:pPr marL="45720" indent="0" algn="r">
              <a:buNone/>
            </a:pPr>
            <a:endParaRPr lang="en-US" sz="2000" dirty="0">
              <a:solidFill>
                <a:schemeClr val="bg1"/>
              </a:solidFill>
            </a:endParaRPr>
          </a:p>
        </p:txBody>
      </p:sp>
      <p:sp>
        <p:nvSpPr>
          <p:cNvPr id="4" name="Text Placeholder 2"/>
          <p:cNvSpPr>
            <a:spLocks noGrp="1"/>
          </p:cNvSpPr>
          <p:nvPr>
            <p:ph type="body" idx="4294967295"/>
          </p:nvPr>
        </p:nvSpPr>
        <p:spPr>
          <a:xfrm>
            <a:off x="6133239" y="1000859"/>
            <a:ext cx="4229961" cy="853341"/>
          </a:xfrm>
        </p:spPr>
        <p:txBody>
          <a:bodyPr>
            <a:normAutofit fontScale="85000" lnSpcReduction="10000"/>
          </a:bodyPr>
          <a:lstStyle/>
          <a:p>
            <a:pPr marL="45720" indent="0">
              <a:lnSpc>
                <a:spcPct val="110000"/>
              </a:lnSpc>
              <a:spcBef>
                <a:spcPts val="0"/>
              </a:spcBef>
              <a:spcAft>
                <a:spcPts val="0"/>
              </a:spcAft>
              <a:buNone/>
            </a:pPr>
            <a:r>
              <a:rPr lang="en-US" sz="2800" b="1" dirty="0">
                <a:solidFill>
                  <a:schemeClr val="bg1"/>
                </a:solidFill>
              </a:rPr>
              <a:t>TNC 2018</a:t>
            </a:r>
            <a:endParaRPr lang="en-US" sz="2400" b="1" dirty="0">
              <a:solidFill>
                <a:schemeClr val="bg1"/>
              </a:solidFill>
            </a:endParaRPr>
          </a:p>
          <a:p>
            <a:pPr marL="45720" indent="0">
              <a:lnSpc>
                <a:spcPct val="110000"/>
              </a:lnSpc>
              <a:spcBef>
                <a:spcPts val="0"/>
              </a:spcBef>
              <a:spcAft>
                <a:spcPts val="0"/>
              </a:spcAft>
              <a:buNone/>
            </a:pPr>
            <a:r>
              <a:rPr lang="en-US" sz="2000" b="1" dirty="0">
                <a:solidFill>
                  <a:schemeClr val="bg1"/>
                </a:solidFill>
              </a:rPr>
              <a:t>10-14 June, 2018, Trondheim, Norway</a:t>
            </a:r>
          </a:p>
        </p:txBody>
      </p:sp>
    </p:spTree>
    <p:extLst>
      <p:ext uri="{BB962C8B-B14F-4D97-AF65-F5344CB8AC3E}">
        <p14:creationId xmlns:p14="http://schemas.microsoft.com/office/powerpoint/2010/main" val="1908745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DB3921-07F4-DC48-AACA-9150D9B95C1C}"/>
              </a:ext>
            </a:extLst>
          </p:cNvPr>
          <p:cNvSpPr>
            <a:spLocks noGrp="1"/>
          </p:cNvSpPr>
          <p:nvPr>
            <p:ph type="title"/>
          </p:nvPr>
        </p:nvSpPr>
        <p:spPr/>
        <p:txBody>
          <a:bodyPr/>
          <a:lstStyle/>
          <a:p>
            <a:r>
              <a:rPr lang="en-US" dirty="0"/>
              <a:t>Findings in Year 1</a:t>
            </a:r>
          </a:p>
        </p:txBody>
      </p:sp>
      <p:sp>
        <p:nvSpPr>
          <p:cNvPr id="5" name="Content Placeholder 4">
            <a:extLst>
              <a:ext uri="{FF2B5EF4-FFF2-40B4-BE49-F238E27FC236}">
                <a16:creationId xmlns:a16="http://schemas.microsoft.com/office/drawing/2014/main" id="{0ED9FEFF-09AA-7247-B8A4-A38463183183}"/>
              </a:ext>
            </a:extLst>
          </p:cNvPr>
          <p:cNvSpPr>
            <a:spLocks noGrp="1"/>
          </p:cNvSpPr>
          <p:nvPr>
            <p:ph sz="quarter" idx="13"/>
          </p:nvPr>
        </p:nvSpPr>
        <p:spPr>
          <a:xfrm>
            <a:off x="445574" y="1750925"/>
            <a:ext cx="11300851" cy="3474720"/>
          </a:xfrm>
        </p:spPr>
        <p:txBody>
          <a:bodyPr>
            <a:normAutofit fontScale="92500" lnSpcReduction="20000"/>
          </a:bodyPr>
          <a:lstStyle/>
          <a:p>
            <a:r>
              <a:rPr lang="en-US" dirty="0"/>
              <a:t>Data volume will be increasing from science drivers in Sub-Saharan Africa (SSA)</a:t>
            </a:r>
          </a:p>
          <a:p>
            <a:pPr marL="45720" indent="0">
              <a:buNone/>
            </a:pPr>
            <a:endParaRPr lang="en-US" dirty="0"/>
          </a:p>
          <a:p>
            <a:r>
              <a:rPr lang="en-US" dirty="0"/>
              <a:t>Network infrastructure capacity is increasing in the Southern Hemisphere</a:t>
            </a:r>
          </a:p>
          <a:p>
            <a:pPr marL="45720" indent="0">
              <a:buNone/>
            </a:pPr>
            <a:endParaRPr lang="en-US" dirty="0"/>
          </a:p>
          <a:p>
            <a:r>
              <a:rPr lang="en-US" dirty="0"/>
              <a:t>Linking the R&amp;E communities in the US, Africa and Brazil is realizable via Monet and SACS submarine cable systems</a:t>
            </a:r>
          </a:p>
          <a:p>
            <a:pPr marL="45720" indent="0">
              <a:buNone/>
            </a:pPr>
            <a:endParaRPr lang="en-US" dirty="0"/>
          </a:p>
          <a:p>
            <a:r>
              <a:rPr lang="en-US" dirty="0"/>
              <a:t>Reducing latency and improving infrastructure diversity is realizable</a:t>
            </a:r>
          </a:p>
          <a:p>
            <a:pPr marL="45720" indent="0">
              <a:buNone/>
            </a:pPr>
            <a:endParaRPr lang="en-US" dirty="0"/>
          </a:p>
          <a:p>
            <a:r>
              <a:rPr lang="en-US" dirty="0"/>
              <a:t>Human resource development in several science, engineering and technology areas is lacking</a:t>
            </a:r>
          </a:p>
          <a:p>
            <a:endParaRPr lang="en-US" dirty="0"/>
          </a:p>
        </p:txBody>
      </p:sp>
    </p:spTree>
    <p:extLst>
      <p:ext uri="{BB962C8B-B14F-4D97-AF65-F5344CB8AC3E}">
        <p14:creationId xmlns:p14="http://schemas.microsoft.com/office/powerpoint/2010/main" val="931947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C79AB3-B941-DD45-979C-BAB44ADB8746}"/>
              </a:ext>
            </a:extLst>
          </p:cNvPr>
          <p:cNvSpPr>
            <a:spLocks noGrp="1"/>
          </p:cNvSpPr>
          <p:nvPr>
            <p:ph type="title"/>
          </p:nvPr>
        </p:nvSpPr>
        <p:spPr>
          <a:xfrm>
            <a:off x="222787" y="181616"/>
            <a:ext cx="11746425" cy="897091"/>
          </a:xfrm>
        </p:spPr>
        <p:txBody>
          <a:bodyPr/>
          <a:lstStyle/>
          <a:p>
            <a:r>
              <a:rPr lang="en-US" dirty="0"/>
              <a:t>Year 2 Goals</a:t>
            </a:r>
          </a:p>
        </p:txBody>
      </p:sp>
      <p:sp>
        <p:nvSpPr>
          <p:cNvPr id="5" name="Content Placeholder 4">
            <a:extLst>
              <a:ext uri="{FF2B5EF4-FFF2-40B4-BE49-F238E27FC236}">
                <a16:creationId xmlns:a16="http://schemas.microsoft.com/office/drawing/2014/main" id="{C5C12E00-FD51-5D4B-A8E2-B55DB09FD0C0}"/>
              </a:ext>
            </a:extLst>
          </p:cNvPr>
          <p:cNvSpPr>
            <a:spLocks noGrp="1"/>
          </p:cNvSpPr>
          <p:nvPr>
            <p:ph sz="quarter" idx="13"/>
          </p:nvPr>
        </p:nvSpPr>
        <p:spPr/>
        <p:txBody>
          <a:bodyPr/>
          <a:lstStyle/>
          <a:p>
            <a:r>
              <a:rPr lang="en-US" dirty="0"/>
              <a:t>Develop a plan for the activation of the offered spectrum on SACS</a:t>
            </a:r>
          </a:p>
          <a:p>
            <a:endParaRPr lang="en-US" dirty="0"/>
          </a:p>
          <a:p>
            <a:r>
              <a:rPr lang="en-US" dirty="0"/>
              <a:t>Study locations for interconnections with partners’ R&amp;E networks in Africa</a:t>
            </a:r>
          </a:p>
          <a:p>
            <a:endParaRPr lang="en-US" dirty="0"/>
          </a:p>
          <a:p>
            <a:r>
              <a:rPr lang="en-US" dirty="0"/>
              <a:t>Develop a network design with </a:t>
            </a:r>
            <a:r>
              <a:rPr lang="en-US" dirty="0" err="1"/>
              <a:t>AARCLight</a:t>
            </a:r>
            <a:r>
              <a:rPr lang="en-US" dirty="0"/>
              <a:t> collaborators</a:t>
            </a:r>
          </a:p>
          <a:p>
            <a:endParaRPr lang="en-US" dirty="0"/>
          </a:p>
          <a:p>
            <a:r>
              <a:rPr lang="en-US" dirty="0"/>
              <a:t>Develop an assessment plan to measure the level of engagement by communities of interest with the potential new network infrastructure</a:t>
            </a:r>
          </a:p>
        </p:txBody>
      </p:sp>
    </p:spTree>
    <p:extLst>
      <p:ext uri="{BB962C8B-B14F-4D97-AF65-F5344CB8AC3E}">
        <p14:creationId xmlns:p14="http://schemas.microsoft.com/office/powerpoint/2010/main" val="3868374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12A320-93C5-AC40-A870-95B9EB8E63D7}"/>
              </a:ext>
            </a:extLst>
          </p:cNvPr>
          <p:cNvSpPr>
            <a:spLocks noGrp="1"/>
          </p:cNvSpPr>
          <p:nvPr>
            <p:ph type="title"/>
          </p:nvPr>
        </p:nvSpPr>
        <p:spPr/>
        <p:txBody>
          <a:bodyPr/>
          <a:lstStyle/>
          <a:p>
            <a:r>
              <a:rPr lang="en-US" dirty="0"/>
              <a:t>Acknowledgment</a:t>
            </a:r>
          </a:p>
        </p:txBody>
      </p:sp>
      <p:sp>
        <p:nvSpPr>
          <p:cNvPr id="5" name="Content Placeholder 4">
            <a:extLst>
              <a:ext uri="{FF2B5EF4-FFF2-40B4-BE49-F238E27FC236}">
                <a16:creationId xmlns:a16="http://schemas.microsoft.com/office/drawing/2014/main" id="{AC8BA46F-80F6-454A-8C47-A137F0D7A614}"/>
              </a:ext>
            </a:extLst>
          </p:cNvPr>
          <p:cNvSpPr>
            <a:spLocks noGrp="1"/>
          </p:cNvSpPr>
          <p:nvPr>
            <p:ph sz="quarter" idx="13"/>
          </p:nvPr>
        </p:nvSpPr>
        <p:spPr/>
        <p:txBody>
          <a:bodyPr/>
          <a:lstStyle/>
          <a:p>
            <a:r>
              <a:rPr lang="en-US" dirty="0"/>
              <a:t>National Science Foundation (NSF) awards OAC-1638990, and OAC-1451025</a:t>
            </a:r>
          </a:p>
          <a:p>
            <a:pPr marL="45720" indent="0">
              <a:buNone/>
            </a:pPr>
            <a:endParaRPr lang="en-US" dirty="0"/>
          </a:p>
          <a:p>
            <a:r>
              <a:rPr lang="en-US" dirty="0"/>
              <a:t>Dr. Heidi Morgan, Gabriella Alvarez, and </a:t>
            </a:r>
            <a:r>
              <a:rPr lang="en-US" dirty="0" err="1"/>
              <a:t>Vasilka</a:t>
            </a:r>
            <a:r>
              <a:rPr lang="en-US" dirty="0"/>
              <a:t> </a:t>
            </a:r>
            <a:r>
              <a:rPr lang="en-US"/>
              <a:t>Chergarova </a:t>
            </a:r>
            <a:r>
              <a:rPr lang="en-US" dirty="0"/>
              <a:t>for their contributions</a:t>
            </a:r>
          </a:p>
          <a:p>
            <a:pPr marL="45720" indent="0">
              <a:buNone/>
            </a:pPr>
            <a:endParaRPr lang="en-US" dirty="0"/>
          </a:p>
          <a:p>
            <a:r>
              <a:rPr lang="en-US" dirty="0"/>
              <a:t>Academic Networks of Sao Paulo, RNP, SANREN/TENET, </a:t>
            </a:r>
            <a:r>
              <a:rPr lang="en-US" dirty="0" err="1"/>
              <a:t>UbuntuNet</a:t>
            </a:r>
            <a:r>
              <a:rPr lang="en-US" dirty="0"/>
              <a:t> and WACREN for their participation and support</a:t>
            </a:r>
          </a:p>
          <a:p>
            <a:pPr marL="45720" indent="0">
              <a:buNone/>
            </a:pPr>
            <a:endParaRPr lang="en-US" dirty="0"/>
          </a:p>
          <a:p>
            <a:r>
              <a:rPr lang="en-US" dirty="0"/>
              <a:t>The many national and international collaborators who support our efforts</a:t>
            </a:r>
          </a:p>
        </p:txBody>
      </p:sp>
    </p:spTree>
    <p:extLst>
      <p:ext uri="{BB962C8B-B14F-4D97-AF65-F5344CB8AC3E}">
        <p14:creationId xmlns:p14="http://schemas.microsoft.com/office/powerpoint/2010/main" val="1548106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971" y="1362495"/>
            <a:ext cx="9164321" cy="676852"/>
          </a:xfrm>
          <a:noFill/>
          <a:ln>
            <a:noFill/>
          </a:ln>
        </p:spPr>
        <p:txBody>
          <a:bodyPr/>
          <a:lstStyle/>
          <a:p>
            <a:r>
              <a:rPr lang="en-US" sz="5400" dirty="0"/>
              <a:t>THANK YOU!</a:t>
            </a:r>
            <a:br>
              <a:rPr lang="en-US" sz="5400" dirty="0"/>
            </a:br>
            <a:r>
              <a:rPr lang="en-US" sz="5400" dirty="0" err="1"/>
              <a:t>julio@fiu.edu</a:t>
            </a:r>
            <a:endParaRPr lang="en-US" sz="5400" dirty="0"/>
          </a:p>
        </p:txBody>
      </p:sp>
      <p:sp>
        <p:nvSpPr>
          <p:cNvPr id="3" name="Slide Number Placeholder 2"/>
          <p:cNvSpPr>
            <a:spLocks noGrp="1"/>
          </p:cNvSpPr>
          <p:nvPr>
            <p:ph type="sldNum" sz="quarter" idx="11"/>
          </p:nvPr>
        </p:nvSpPr>
        <p:spPr/>
        <p:txBody>
          <a:bodyPr/>
          <a:lstStyle/>
          <a:p>
            <a:fld id="{8B1DED20-E75D-544F-B7D4-F9DC9C76F073}" type="slidenum">
              <a:rPr lang="en-US" smtClean="0"/>
              <a:pPr/>
              <a:t>13</a:t>
            </a:fld>
            <a:endParaRPr lang="en-US" dirty="0"/>
          </a:p>
        </p:txBody>
      </p:sp>
    </p:spTree>
    <p:extLst>
      <p:ext uri="{BB962C8B-B14F-4D97-AF65-F5344CB8AC3E}">
        <p14:creationId xmlns:p14="http://schemas.microsoft.com/office/powerpoint/2010/main" val="1768174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176227"/>
            <a:ext cx="8769927" cy="1143000"/>
          </a:xfrm>
        </p:spPr>
        <p:txBody>
          <a:bodyPr>
            <a:normAutofit fontScale="90000"/>
          </a:bodyPr>
          <a:lstStyle/>
          <a:p>
            <a:r>
              <a:rPr lang="en-US" sz="3200" b="1" dirty="0" err="1"/>
              <a:t>AARCLight</a:t>
            </a:r>
            <a:r>
              <a:rPr lang="en-US" sz="3200" b="1" dirty="0"/>
              <a:t>: Americas Africa Research and </a:t>
            </a:r>
            <a:r>
              <a:rPr lang="en-US" sz="3200" b="1" dirty="0" err="1"/>
              <a:t>eduCation</a:t>
            </a:r>
            <a:r>
              <a:rPr lang="en-US" sz="3200" b="1" dirty="0"/>
              <a:t> </a:t>
            </a:r>
            <a:r>
              <a:rPr lang="en-US" sz="3200" b="1" dirty="0" err="1"/>
              <a:t>Lightpaths</a:t>
            </a:r>
            <a:r>
              <a:rPr lang="en-US" sz="3200" b="1" dirty="0"/>
              <a:t>, NSF Award #OAC-1638990</a:t>
            </a:r>
            <a:endParaRPr lang="en-US" sz="3600" b="1" dirty="0"/>
          </a:p>
        </p:txBody>
      </p:sp>
      <p:sp>
        <p:nvSpPr>
          <p:cNvPr id="3" name="Content Placeholder 2"/>
          <p:cNvSpPr>
            <a:spLocks noGrp="1"/>
          </p:cNvSpPr>
          <p:nvPr>
            <p:ph idx="1"/>
          </p:nvPr>
        </p:nvSpPr>
        <p:spPr>
          <a:xfrm>
            <a:off x="1676399" y="1469745"/>
            <a:ext cx="8229600" cy="4525963"/>
          </a:xfrm>
        </p:spPr>
        <p:txBody>
          <a:bodyPr>
            <a:normAutofit fontScale="92500" lnSpcReduction="10000"/>
          </a:bodyPr>
          <a:lstStyle/>
          <a:p>
            <a:r>
              <a:rPr lang="en-US" sz="2800" dirty="0"/>
              <a:t>Planning activity that aims to </a:t>
            </a:r>
          </a:p>
          <a:p>
            <a:pPr lvl="1"/>
            <a:r>
              <a:rPr lang="en-US" sz="2800" dirty="0"/>
              <a:t>Define a strategy for research and education network connectivity between the US and West Africa along the South Atlantic</a:t>
            </a:r>
          </a:p>
          <a:p>
            <a:pPr lvl="1"/>
            <a:r>
              <a:rPr lang="en-US" sz="2800" dirty="0"/>
              <a:t>Coordinate planning efforts among stakeholders in the U.S., Africa, and Brazil</a:t>
            </a:r>
          </a:p>
          <a:p>
            <a:pPr lvl="1"/>
            <a:r>
              <a:rPr lang="en-US" sz="2800" dirty="0"/>
              <a:t>Understand the potential impact </a:t>
            </a:r>
          </a:p>
          <a:p>
            <a:pPr lvl="2"/>
            <a:r>
              <a:rPr lang="en-US" sz="2400" dirty="0"/>
              <a:t>From the use of the offered spectrum </a:t>
            </a:r>
          </a:p>
          <a:p>
            <a:pPr lvl="2"/>
            <a:r>
              <a:rPr lang="en-US" sz="2400" dirty="0"/>
              <a:t>To create economies of scale</a:t>
            </a:r>
          </a:p>
          <a:p>
            <a:pPr lvl="2"/>
            <a:r>
              <a:rPr lang="en-US" sz="2400" dirty="0"/>
              <a:t>Towards serving the broadest communities of interest in research and education</a:t>
            </a:r>
          </a:p>
        </p:txBody>
      </p:sp>
      <p:pic>
        <p:nvPicPr>
          <p:cNvPr id="4" name="Picture 5" descr="nsf"/>
          <p:cNvPicPr>
            <a:picLocks noChangeAspect="1" noChangeArrowheads="1"/>
          </p:cNvPicPr>
          <p:nvPr/>
        </p:nvPicPr>
        <p:blipFill>
          <a:blip r:embed="rId2"/>
          <a:srcRect/>
          <a:stretch>
            <a:fillRect/>
          </a:stretch>
        </p:blipFill>
        <p:spPr bwMode="auto">
          <a:xfrm>
            <a:off x="60897" y="176227"/>
            <a:ext cx="837152" cy="845694"/>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062194D-AA0E-BB4A-BD3A-AF85E778F195}" type="slidenum">
              <a:rPr lang="en-US" smtClean="0"/>
              <a:t>2</a:t>
            </a:fld>
            <a:endParaRPr lang="en-US"/>
          </a:p>
        </p:txBody>
      </p:sp>
    </p:spTree>
    <p:extLst>
      <p:ext uri="{BB962C8B-B14F-4D97-AF65-F5344CB8AC3E}">
        <p14:creationId xmlns:p14="http://schemas.microsoft.com/office/powerpoint/2010/main" val="4201292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7F7A8E-E365-F14D-9A8A-4EDEE199FD7D}"/>
              </a:ext>
            </a:extLst>
          </p:cNvPr>
          <p:cNvSpPr>
            <a:spLocks noGrp="1"/>
          </p:cNvSpPr>
          <p:nvPr>
            <p:ph type="title"/>
          </p:nvPr>
        </p:nvSpPr>
        <p:spPr>
          <a:xfrm>
            <a:off x="445575" y="211250"/>
            <a:ext cx="11746425" cy="897091"/>
          </a:xfrm>
        </p:spPr>
        <p:txBody>
          <a:bodyPr/>
          <a:lstStyle/>
          <a:p>
            <a:r>
              <a:rPr lang="en-US" dirty="0"/>
              <a:t>Collaborative Partners</a:t>
            </a:r>
          </a:p>
        </p:txBody>
      </p:sp>
      <p:sp>
        <p:nvSpPr>
          <p:cNvPr id="7" name="Content Placeholder 6">
            <a:extLst>
              <a:ext uri="{FF2B5EF4-FFF2-40B4-BE49-F238E27FC236}">
                <a16:creationId xmlns:a16="http://schemas.microsoft.com/office/drawing/2014/main" id="{12910AB4-79B9-404B-950D-FBADB0302888}"/>
              </a:ext>
            </a:extLst>
          </p:cNvPr>
          <p:cNvSpPr>
            <a:spLocks noGrp="1"/>
          </p:cNvSpPr>
          <p:nvPr>
            <p:ph sz="quarter" idx="13"/>
          </p:nvPr>
        </p:nvSpPr>
        <p:spPr>
          <a:xfrm>
            <a:off x="558800" y="1446125"/>
            <a:ext cx="10972801" cy="4108008"/>
          </a:xfrm>
        </p:spPr>
        <p:txBody>
          <a:bodyPr>
            <a:normAutofit lnSpcReduction="10000"/>
          </a:bodyPr>
          <a:lstStyle/>
          <a:p>
            <a:r>
              <a:rPr lang="en-US" dirty="0" err="1"/>
              <a:t>UbuntuNet</a:t>
            </a:r>
            <a:r>
              <a:rPr lang="en-US" dirty="0"/>
              <a:t> Alliance</a:t>
            </a:r>
          </a:p>
          <a:p>
            <a:r>
              <a:rPr lang="en-US" dirty="0"/>
              <a:t>WACREN: West and Central African Research and Education Network</a:t>
            </a:r>
          </a:p>
          <a:p>
            <a:r>
              <a:rPr lang="en-US" dirty="0"/>
              <a:t>TENET: The Tertiary Education and Research Network of South Africa </a:t>
            </a:r>
          </a:p>
          <a:p>
            <a:r>
              <a:rPr lang="en-US" dirty="0" err="1"/>
              <a:t>SANReN</a:t>
            </a:r>
            <a:r>
              <a:rPr lang="en-US" dirty="0"/>
              <a:t>: The South African National Research Network</a:t>
            </a:r>
          </a:p>
          <a:p>
            <a:r>
              <a:rPr lang="en-US" dirty="0"/>
              <a:t>SABEN: South African Broadband Education Networks</a:t>
            </a:r>
          </a:p>
          <a:p>
            <a:r>
              <a:rPr lang="en-US" dirty="0"/>
              <a:t>ANSP: Academic Network of São Paulo</a:t>
            </a:r>
          </a:p>
          <a:p>
            <a:r>
              <a:rPr lang="en-US" dirty="0"/>
              <a:t>RNP: Rede Nacional de Ensino e </a:t>
            </a:r>
            <a:r>
              <a:rPr lang="en-US" dirty="0" err="1"/>
              <a:t>Pesquisa</a:t>
            </a:r>
            <a:endParaRPr lang="en-US" dirty="0"/>
          </a:p>
          <a:p>
            <a:r>
              <a:rPr lang="en-US" dirty="0"/>
              <a:t>CLARA: Cooperation of Advanced Research and Education Networks in Latin America</a:t>
            </a:r>
          </a:p>
          <a:p>
            <a:r>
              <a:rPr lang="en-US" dirty="0"/>
              <a:t>Internet2</a:t>
            </a:r>
          </a:p>
          <a:p>
            <a:r>
              <a:rPr lang="en-US" dirty="0"/>
              <a:t>Florida </a:t>
            </a:r>
            <a:r>
              <a:rPr lang="en-US" dirty="0" err="1"/>
              <a:t>LambdaRail</a:t>
            </a:r>
            <a:endParaRPr lang="en-US" dirty="0"/>
          </a:p>
        </p:txBody>
      </p:sp>
      <p:grpSp>
        <p:nvGrpSpPr>
          <p:cNvPr id="8" name="Group 7">
            <a:extLst>
              <a:ext uri="{FF2B5EF4-FFF2-40B4-BE49-F238E27FC236}">
                <a16:creationId xmlns:a16="http://schemas.microsoft.com/office/drawing/2014/main" id="{FA674184-CDA4-4C4E-BF46-AD06877B6695}"/>
              </a:ext>
            </a:extLst>
          </p:cNvPr>
          <p:cNvGrpSpPr/>
          <p:nvPr/>
        </p:nvGrpSpPr>
        <p:grpSpPr>
          <a:xfrm>
            <a:off x="162026" y="5392759"/>
            <a:ext cx="11766347" cy="778445"/>
            <a:chOff x="152755" y="5350426"/>
            <a:chExt cx="11766347" cy="778445"/>
          </a:xfrm>
        </p:grpSpPr>
        <p:pic>
          <p:nvPicPr>
            <p:cNvPr id="9" name="Picture 8">
              <a:extLst>
                <a:ext uri="{FF2B5EF4-FFF2-40B4-BE49-F238E27FC236}">
                  <a16:creationId xmlns:a16="http://schemas.microsoft.com/office/drawing/2014/main" id="{865B27F7-50BF-4046-8865-1289C7FCCAA2}"/>
                </a:ext>
              </a:extLst>
            </p:cNvPr>
            <p:cNvPicPr>
              <a:picLocks noChangeAspect="1"/>
            </p:cNvPicPr>
            <p:nvPr/>
          </p:nvPicPr>
          <p:blipFill rotWithShape="1">
            <a:blip r:embed="rId2">
              <a:extLst>
                <a:ext uri="{28A0092B-C50C-407E-A947-70E740481C1C}">
                  <a14:useLocalDpi xmlns:a14="http://schemas.microsoft.com/office/drawing/2010/main" val="0"/>
                </a:ext>
              </a:extLst>
            </a:blip>
            <a:srcRect t="1" b="17173"/>
            <a:stretch/>
          </p:blipFill>
          <p:spPr>
            <a:xfrm>
              <a:off x="5529609" y="5350426"/>
              <a:ext cx="838609" cy="694595"/>
            </a:xfrm>
            <a:prstGeom prst="rect">
              <a:avLst/>
            </a:prstGeom>
          </p:spPr>
        </p:pic>
        <p:pic>
          <p:nvPicPr>
            <p:cNvPr id="10" name="Picture 9">
              <a:extLst>
                <a:ext uri="{FF2B5EF4-FFF2-40B4-BE49-F238E27FC236}">
                  <a16:creationId xmlns:a16="http://schemas.microsoft.com/office/drawing/2014/main" id="{7857E25F-DCDB-0C45-AFCC-05F716A551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419" y="5565242"/>
              <a:ext cx="1044580" cy="355157"/>
            </a:xfrm>
            <a:prstGeom prst="rect">
              <a:avLst/>
            </a:prstGeom>
          </p:spPr>
        </p:pic>
        <p:pic>
          <p:nvPicPr>
            <p:cNvPr id="11" name="Picture 10">
              <a:extLst>
                <a:ext uri="{FF2B5EF4-FFF2-40B4-BE49-F238E27FC236}">
                  <a16:creationId xmlns:a16="http://schemas.microsoft.com/office/drawing/2014/main" id="{695289CE-BCBF-9947-921B-C5F8117FDC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755" y="5608117"/>
              <a:ext cx="1372123" cy="360182"/>
            </a:xfrm>
            <a:prstGeom prst="rect">
              <a:avLst/>
            </a:prstGeom>
          </p:spPr>
        </p:pic>
        <p:pic>
          <p:nvPicPr>
            <p:cNvPr id="12" name="Picture 11">
              <a:extLst>
                <a:ext uri="{FF2B5EF4-FFF2-40B4-BE49-F238E27FC236}">
                  <a16:creationId xmlns:a16="http://schemas.microsoft.com/office/drawing/2014/main" id="{0FB29519-5E0F-5A49-AF1B-C3149B4FBB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2052" y="5388449"/>
              <a:ext cx="967127" cy="740422"/>
            </a:xfrm>
            <a:prstGeom prst="rect">
              <a:avLst/>
            </a:prstGeom>
          </p:spPr>
        </p:pic>
        <p:pic>
          <p:nvPicPr>
            <p:cNvPr id="13" name="Picture 12">
              <a:extLst>
                <a:ext uri="{FF2B5EF4-FFF2-40B4-BE49-F238E27FC236}">
                  <a16:creationId xmlns:a16="http://schemas.microsoft.com/office/drawing/2014/main" id="{167F86B9-533C-F24C-B678-8CA2743C4E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9297" y="5501709"/>
              <a:ext cx="1060413" cy="546113"/>
            </a:xfrm>
            <a:prstGeom prst="rect">
              <a:avLst/>
            </a:prstGeom>
          </p:spPr>
        </p:pic>
        <p:pic>
          <p:nvPicPr>
            <p:cNvPr id="14" name="Picture 13">
              <a:extLst>
                <a:ext uri="{FF2B5EF4-FFF2-40B4-BE49-F238E27FC236}">
                  <a16:creationId xmlns:a16="http://schemas.microsoft.com/office/drawing/2014/main" id="{0E4A922F-B95C-AB4C-9847-103F66E242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55042" y="5515176"/>
              <a:ext cx="866421" cy="458904"/>
            </a:xfrm>
            <a:prstGeom prst="rect">
              <a:avLst/>
            </a:prstGeom>
          </p:spPr>
        </p:pic>
        <p:pic>
          <p:nvPicPr>
            <p:cNvPr id="15" name="Picture 14">
              <a:extLst>
                <a:ext uri="{FF2B5EF4-FFF2-40B4-BE49-F238E27FC236}">
                  <a16:creationId xmlns:a16="http://schemas.microsoft.com/office/drawing/2014/main" id="{C8CC1508-9CAB-A24C-9D95-BB1541F24F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29999" y="5428740"/>
              <a:ext cx="976325" cy="516878"/>
            </a:xfrm>
            <a:prstGeom prst="rect">
              <a:avLst/>
            </a:prstGeom>
          </p:spPr>
        </p:pic>
        <p:pic>
          <p:nvPicPr>
            <p:cNvPr id="16" name="Picture 15">
              <a:extLst>
                <a:ext uri="{FF2B5EF4-FFF2-40B4-BE49-F238E27FC236}">
                  <a16:creationId xmlns:a16="http://schemas.microsoft.com/office/drawing/2014/main" id="{80407C96-7611-C54F-8BDD-4CD49349975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14860" y="5526049"/>
              <a:ext cx="1124857" cy="435858"/>
            </a:xfrm>
            <a:prstGeom prst="rect">
              <a:avLst/>
            </a:prstGeom>
          </p:spPr>
        </p:pic>
        <p:pic>
          <p:nvPicPr>
            <p:cNvPr id="17" name="Picture 16">
              <a:extLst>
                <a:ext uri="{FF2B5EF4-FFF2-40B4-BE49-F238E27FC236}">
                  <a16:creationId xmlns:a16="http://schemas.microsoft.com/office/drawing/2014/main" id="{FABF58E8-E708-CA46-B248-ED17210C07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40907" y="5422901"/>
              <a:ext cx="632566" cy="497498"/>
            </a:xfrm>
            <a:prstGeom prst="rect">
              <a:avLst/>
            </a:prstGeom>
          </p:spPr>
        </p:pic>
        <p:pic>
          <p:nvPicPr>
            <p:cNvPr id="18" name="Picture 17">
              <a:extLst>
                <a:ext uri="{FF2B5EF4-FFF2-40B4-BE49-F238E27FC236}">
                  <a16:creationId xmlns:a16="http://schemas.microsoft.com/office/drawing/2014/main" id="{93C55F1B-D700-874F-B83F-264D3A5420E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144100" y="5388449"/>
              <a:ext cx="775002" cy="494228"/>
            </a:xfrm>
            <a:prstGeom prst="rect">
              <a:avLst/>
            </a:prstGeom>
          </p:spPr>
        </p:pic>
      </p:grpSp>
    </p:spTree>
    <p:extLst>
      <p:ext uri="{BB962C8B-B14F-4D97-AF65-F5344CB8AC3E}">
        <p14:creationId xmlns:p14="http://schemas.microsoft.com/office/powerpoint/2010/main" val="2335201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Indicators to guide the study</a:t>
            </a:r>
            <a:endParaRPr lang="en-US" dirty="0"/>
          </a:p>
        </p:txBody>
      </p:sp>
      <p:sp>
        <p:nvSpPr>
          <p:cNvPr id="5" name="Content Placeholder 4"/>
          <p:cNvSpPr>
            <a:spLocks noGrp="1"/>
          </p:cNvSpPr>
          <p:nvPr>
            <p:ph idx="1"/>
          </p:nvPr>
        </p:nvSpPr>
        <p:spPr>
          <a:xfrm>
            <a:off x="97654" y="1345407"/>
            <a:ext cx="11833934" cy="4525963"/>
          </a:xfrm>
        </p:spPr>
        <p:txBody>
          <a:bodyPr>
            <a:normAutofit/>
          </a:bodyPr>
          <a:lstStyle/>
          <a:p>
            <a:r>
              <a:rPr lang="en-US" dirty="0"/>
              <a:t>New Data-Intensive, Network-Dependent science instruments in the southern hemisphere:</a:t>
            </a:r>
          </a:p>
          <a:p>
            <a:pPr lvl="1"/>
            <a:r>
              <a:rPr lang="en-US" dirty="0"/>
              <a:t>Large Synoptic Survey Telescope (LSST) in Chile</a:t>
            </a:r>
          </a:p>
          <a:p>
            <a:pPr lvl="1"/>
            <a:r>
              <a:rPr lang="en-US" dirty="0"/>
              <a:t>SKA in South Africa and Australia</a:t>
            </a:r>
          </a:p>
          <a:p>
            <a:endParaRPr lang="en-US" dirty="0"/>
          </a:p>
          <a:p>
            <a:r>
              <a:rPr lang="en-US" dirty="0"/>
              <a:t>New submarine cables in South Atlantic</a:t>
            </a:r>
          </a:p>
          <a:p>
            <a:endParaRPr lang="en-US" dirty="0"/>
          </a:p>
          <a:p>
            <a:r>
              <a:rPr lang="en-US" dirty="0"/>
              <a:t>Network aggregation emerging in the southern hemisphere</a:t>
            </a:r>
          </a:p>
          <a:p>
            <a:endParaRPr lang="en-US" dirty="0"/>
          </a:p>
          <a:p>
            <a:r>
              <a:rPr lang="en-US" dirty="0"/>
              <a:t>Potential to leverage network infrastructure linking the U.S., South America, and Africa</a:t>
            </a:r>
          </a:p>
        </p:txBody>
      </p:sp>
    </p:spTree>
    <p:extLst>
      <p:ext uri="{BB962C8B-B14F-4D97-AF65-F5344CB8AC3E}">
        <p14:creationId xmlns:p14="http://schemas.microsoft.com/office/powerpoint/2010/main" val="2346669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7BE2EC-5636-D74B-A683-8A46F1DC790B}"/>
              </a:ext>
            </a:extLst>
          </p:cNvPr>
          <p:cNvSpPr>
            <a:spLocks noGrp="1"/>
          </p:cNvSpPr>
          <p:nvPr>
            <p:ph type="title"/>
          </p:nvPr>
        </p:nvSpPr>
        <p:spPr/>
        <p:txBody>
          <a:bodyPr/>
          <a:lstStyle/>
          <a:p>
            <a:r>
              <a:rPr lang="en-US" dirty="0" err="1"/>
              <a:t>MeerKAT</a:t>
            </a:r>
            <a:r>
              <a:rPr lang="en-US" dirty="0"/>
              <a:t> Radio Telescope</a:t>
            </a:r>
          </a:p>
        </p:txBody>
      </p:sp>
      <p:pic>
        <p:nvPicPr>
          <p:cNvPr id="12" name="Content Placeholder 11">
            <a:extLst>
              <a:ext uri="{FF2B5EF4-FFF2-40B4-BE49-F238E27FC236}">
                <a16:creationId xmlns:a16="http://schemas.microsoft.com/office/drawing/2014/main" id="{A8FE8F4D-F0FE-C44C-AD04-4E48235C52C0}"/>
              </a:ext>
            </a:extLst>
          </p:cNvPr>
          <p:cNvPicPr>
            <a:picLocks noGrp="1" noChangeAspect="1"/>
          </p:cNvPicPr>
          <p:nvPr>
            <p:ph sz="quarter" idx="14"/>
          </p:nvPr>
        </p:nvPicPr>
        <p:blipFill>
          <a:blip r:embed="rId3"/>
          <a:stretch>
            <a:fillRect/>
          </a:stretch>
        </p:blipFill>
        <p:spPr>
          <a:xfrm>
            <a:off x="6115740" y="1817799"/>
            <a:ext cx="5942188" cy="3326856"/>
          </a:xfrm>
        </p:spPr>
      </p:pic>
      <p:sp>
        <p:nvSpPr>
          <p:cNvPr id="10" name="Content Placeholder 9">
            <a:extLst>
              <a:ext uri="{FF2B5EF4-FFF2-40B4-BE49-F238E27FC236}">
                <a16:creationId xmlns:a16="http://schemas.microsoft.com/office/drawing/2014/main" id="{A48FAD2A-F301-B140-AAA4-3B489E689797}"/>
              </a:ext>
            </a:extLst>
          </p:cNvPr>
          <p:cNvSpPr>
            <a:spLocks noGrp="1"/>
          </p:cNvSpPr>
          <p:nvPr>
            <p:ph sz="quarter" idx="13"/>
          </p:nvPr>
        </p:nvSpPr>
        <p:spPr>
          <a:xfrm>
            <a:off x="166254" y="1503761"/>
            <a:ext cx="5376672" cy="4540779"/>
          </a:xfrm>
        </p:spPr>
        <p:txBody>
          <a:bodyPr>
            <a:normAutofit lnSpcReduction="10000"/>
          </a:bodyPr>
          <a:lstStyle/>
          <a:p>
            <a:r>
              <a:rPr lang="en-US" dirty="0" err="1"/>
              <a:t>MeerKAT</a:t>
            </a:r>
            <a:r>
              <a:rPr lang="en-US" dirty="0"/>
              <a:t> is a 64-dish system</a:t>
            </a:r>
          </a:p>
          <a:p>
            <a:r>
              <a:rPr lang="en-US" dirty="0" err="1"/>
              <a:t>MeerKAT</a:t>
            </a:r>
            <a:r>
              <a:rPr lang="en-US" dirty="0"/>
              <a:t> will be integrated into the mid-frequency component of SKA</a:t>
            </a:r>
          </a:p>
          <a:p>
            <a:r>
              <a:rPr lang="en-US" dirty="0"/>
              <a:t>Generates data at a rate of 4.7Gbps</a:t>
            </a:r>
          </a:p>
          <a:p>
            <a:r>
              <a:rPr lang="en-US" dirty="0"/>
              <a:t>Data is transported either by tapes, or scientists travel to South Africa</a:t>
            </a:r>
          </a:p>
          <a:p>
            <a:r>
              <a:rPr lang="en-US" dirty="0"/>
              <a:t>Data is collected and digitized at each antenna and then streamed via optical link to the Karoo Array Processor Building (KAPB) for science processing</a:t>
            </a:r>
          </a:p>
          <a:p>
            <a:r>
              <a:rPr lang="en-US" dirty="0"/>
              <a:t>Clock signal is distributed from a central point to remote dishes</a:t>
            </a:r>
          </a:p>
        </p:txBody>
      </p:sp>
    </p:spTree>
    <p:extLst>
      <p:ext uri="{BB962C8B-B14F-4D97-AF65-F5344CB8AC3E}">
        <p14:creationId xmlns:p14="http://schemas.microsoft.com/office/powerpoint/2010/main" val="2078301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D6B47C-C106-2E49-AC2D-816C0BC4A5C5}"/>
              </a:ext>
            </a:extLst>
          </p:cNvPr>
          <p:cNvSpPr>
            <a:spLocks noGrp="1"/>
          </p:cNvSpPr>
          <p:nvPr>
            <p:ph type="sldNum" sz="quarter" idx="12"/>
          </p:nvPr>
        </p:nvSpPr>
        <p:spPr/>
        <p:txBody>
          <a:bodyPr/>
          <a:lstStyle/>
          <a:p>
            <a:fld id="{8B1DED20-E75D-544F-B7D4-F9DC9C76F073}" type="slidenum">
              <a:rPr lang="en-US" smtClean="0"/>
              <a:t>6</a:t>
            </a:fld>
            <a:endParaRPr lang="en-US"/>
          </a:p>
        </p:txBody>
      </p:sp>
      <p:sp>
        <p:nvSpPr>
          <p:cNvPr id="4" name="Title 3">
            <a:extLst>
              <a:ext uri="{FF2B5EF4-FFF2-40B4-BE49-F238E27FC236}">
                <a16:creationId xmlns:a16="http://schemas.microsoft.com/office/drawing/2014/main" id="{E0029CFE-40CD-8A42-A6FB-40283D02B928}"/>
              </a:ext>
            </a:extLst>
          </p:cNvPr>
          <p:cNvSpPr>
            <a:spLocks noGrp="1"/>
          </p:cNvSpPr>
          <p:nvPr>
            <p:ph type="title"/>
          </p:nvPr>
        </p:nvSpPr>
        <p:spPr/>
        <p:txBody>
          <a:bodyPr/>
          <a:lstStyle/>
          <a:p>
            <a:r>
              <a:rPr lang="en-US" dirty="0"/>
              <a:t>SKA Data Transport Requirements</a:t>
            </a:r>
          </a:p>
        </p:txBody>
      </p:sp>
      <p:sp>
        <p:nvSpPr>
          <p:cNvPr id="5" name="Content Placeholder 4">
            <a:extLst>
              <a:ext uri="{FF2B5EF4-FFF2-40B4-BE49-F238E27FC236}">
                <a16:creationId xmlns:a16="http://schemas.microsoft.com/office/drawing/2014/main" id="{882F4DD2-C102-EE4B-9CDF-F173E210199D}"/>
              </a:ext>
            </a:extLst>
          </p:cNvPr>
          <p:cNvSpPr>
            <a:spLocks noGrp="1"/>
          </p:cNvSpPr>
          <p:nvPr>
            <p:ph sz="quarter" idx="13"/>
          </p:nvPr>
        </p:nvSpPr>
        <p:spPr>
          <a:xfrm>
            <a:off x="16682" y="1345406"/>
            <a:ext cx="3921207" cy="4941978"/>
          </a:xfrm>
        </p:spPr>
        <p:txBody>
          <a:bodyPr>
            <a:normAutofit fontScale="92500" lnSpcReduction="10000"/>
          </a:bodyPr>
          <a:lstStyle/>
          <a:p>
            <a:r>
              <a:rPr lang="en-US" dirty="0"/>
              <a:t>SKA will be the world’s largest radio telescope</a:t>
            </a:r>
          </a:p>
          <a:p>
            <a:r>
              <a:rPr lang="en-US" dirty="0"/>
              <a:t>Australia and South Africa are the host countries</a:t>
            </a:r>
          </a:p>
          <a:p>
            <a:r>
              <a:rPr lang="en-US" dirty="0"/>
              <a:t>SKA Regional Science and Engineering Centers (SRC) will provide access to</a:t>
            </a:r>
          </a:p>
          <a:p>
            <a:pPr lvl="1"/>
            <a:r>
              <a:rPr lang="en-US" dirty="0"/>
              <a:t>SKA data products</a:t>
            </a:r>
          </a:p>
          <a:p>
            <a:pPr lvl="1"/>
            <a:r>
              <a:rPr lang="en-US" dirty="0"/>
              <a:t>Computational resources for processing and analysis</a:t>
            </a:r>
          </a:p>
          <a:p>
            <a:pPr lvl="1"/>
            <a:r>
              <a:rPr lang="en-US" dirty="0"/>
              <a:t>A long-term archive for SKA science data products</a:t>
            </a:r>
          </a:p>
          <a:p>
            <a:r>
              <a:rPr lang="en-US" dirty="0"/>
              <a:t>NRENs will be critical to support data movement to SRCs and users</a:t>
            </a:r>
          </a:p>
          <a:p>
            <a:endParaRPr lang="en-US" dirty="0"/>
          </a:p>
        </p:txBody>
      </p:sp>
      <p:sp>
        <p:nvSpPr>
          <p:cNvPr id="10" name="TextBox 9">
            <a:extLst>
              <a:ext uri="{FF2B5EF4-FFF2-40B4-BE49-F238E27FC236}">
                <a16:creationId xmlns:a16="http://schemas.microsoft.com/office/drawing/2014/main" id="{ED2BEB36-F580-9E42-91C6-25A17445C56F}"/>
              </a:ext>
            </a:extLst>
          </p:cNvPr>
          <p:cNvSpPr txBox="1"/>
          <p:nvPr/>
        </p:nvSpPr>
        <p:spPr>
          <a:xfrm>
            <a:off x="9212325" y="5526762"/>
            <a:ext cx="2751074" cy="369332"/>
          </a:xfrm>
          <a:prstGeom prst="rect">
            <a:avLst/>
          </a:prstGeom>
          <a:noFill/>
        </p:spPr>
        <p:txBody>
          <a:bodyPr wrap="none" rtlCol="0">
            <a:spAutoFit/>
          </a:bodyPr>
          <a:lstStyle/>
          <a:p>
            <a:r>
              <a:rPr lang="en-US" dirty="0"/>
              <a:t>By Richard Hughes-Jones</a:t>
            </a:r>
          </a:p>
        </p:txBody>
      </p:sp>
      <p:pic>
        <p:nvPicPr>
          <p:cNvPr id="30" name="Content Placeholder 29">
            <a:extLst>
              <a:ext uri="{FF2B5EF4-FFF2-40B4-BE49-F238E27FC236}">
                <a16:creationId xmlns:a16="http://schemas.microsoft.com/office/drawing/2014/main" id="{8BAD04A3-28B8-1645-ADDD-6A37D8DA576F}"/>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081905" y="1345406"/>
            <a:ext cx="7971245" cy="4717065"/>
          </a:xfrm>
          <a:prstGeom prst="rect">
            <a:avLst/>
          </a:prstGeom>
        </p:spPr>
      </p:pic>
      <p:sp>
        <p:nvSpPr>
          <p:cNvPr id="31" name="TextBox 30">
            <a:extLst>
              <a:ext uri="{FF2B5EF4-FFF2-40B4-BE49-F238E27FC236}">
                <a16:creationId xmlns:a16="http://schemas.microsoft.com/office/drawing/2014/main" id="{ECBEC8F2-FE34-3844-954D-71599A8756F6}"/>
              </a:ext>
            </a:extLst>
          </p:cNvPr>
          <p:cNvSpPr txBox="1"/>
          <p:nvPr/>
        </p:nvSpPr>
        <p:spPr>
          <a:xfrm>
            <a:off x="6680856" y="2651051"/>
            <a:ext cx="1000104" cy="307777"/>
          </a:xfrm>
          <a:prstGeom prst="rect">
            <a:avLst/>
          </a:prstGeom>
          <a:noFill/>
        </p:spPr>
        <p:txBody>
          <a:bodyPr wrap="square" rtlCol="0">
            <a:spAutoFit/>
          </a:bodyPr>
          <a:lstStyle/>
          <a:p>
            <a:r>
              <a:rPr lang="en-GB" sz="1400" b="1" dirty="0">
                <a:solidFill>
                  <a:srgbClr val="FF0000"/>
                </a:solidFill>
              </a:rPr>
              <a:t>0.68 Tb/s</a:t>
            </a:r>
            <a:endParaRPr lang="en-GB" b="1" dirty="0">
              <a:solidFill>
                <a:srgbClr val="FF0000"/>
              </a:solidFill>
            </a:endParaRPr>
          </a:p>
        </p:txBody>
      </p:sp>
      <p:cxnSp>
        <p:nvCxnSpPr>
          <p:cNvPr id="32" name="Straight Connector 31">
            <a:extLst>
              <a:ext uri="{FF2B5EF4-FFF2-40B4-BE49-F238E27FC236}">
                <a16:creationId xmlns:a16="http://schemas.microsoft.com/office/drawing/2014/main" id="{FDEB7E67-176B-2F4D-A52E-06A63B612EC1}"/>
              </a:ext>
            </a:extLst>
          </p:cNvPr>
          <p:cNvCxnSpPr>
            <a:cxnSpLocks/>
          </p:cNvCxnSpPr>
          <p:nvPr/>
        </p:nvCxnSpPr>
        <p:spPr>
          <a:xfrm flipH="1">
            <a:off x="6136849" y="2804941"/>
            <a:ext cx="617159" cy="471333"/>
          </a:xfrm>
          <a:prstGeom prst="line">
            <a:avLst/>
          </a:prstGeom>
          <a:ln>
            <a:solidFill>
              <a:srgbClr val="00090C"/>
            </a:solidFill>
            <a:tailEnd type="stealth"/>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92A475AF-4D92-6A44-93E6-CDA3719B7B4C}"/>
              </a:ext>
            </a:extLst>
          </p:cNvPr>
          <p:cNvSpPr txBox="1"/>
          <p:nvPr/>
        </p:nvSpPr>
        <p:spPr>
          <a:xfrm>
            <a:off x="6924830" y="3703938"/>
            <a:ext cx="873957" cy="307777"/>
          </a:xfrm>
          <a:prstGeom prst="rect">
            <a:avLst/>
          </a:prstGeom>
          <a:noFill/>
        </p:spPr>
        <p:txBody>
          <a:bodyPr wrap="none" rtlCol="0">
            <a:spAutoFit/>
          </a:bodyPr>
          <a:lstStyle/>
          <a:p>
            <a:r>
              <a:rPr lang="en-GB" sz="1400" b="1" dirty="0">
                <a:solidFill>
                  <a:srgbClr val="FF0000"/>
                </a:solidFill>
              </a:rPr>
              <a:t>100Gb/s</a:t>
            </a:r>
          </a:p>
        </p:txBody>
      </p:sp>
      <p:cxnSp>
        <p:nvCxnSpPr>
          <p:cNvPr id="38" name="Straight Connector 37">
            <a:extLst>
              <a:ext uri="{FF2B5EF4-FFF2-40B4-BE49-F238E27FC236}">
                <a16:creationId xmlns:a16="http://schemas.microsoft.com/office/drawing/2014/main" id="{BC24D7F5-8EF3-3141-B9B4-51871723B37F}"/>
              </a:ext>
            </a:extLst>
          </p:cNvPr>
          <p:cNvCxnSpPr>
            <a:cxnSpLocks/>
          </p:cNvCxnSpPr>
          <p:nvPr/>
        </p:nvCxnSpPr>
        <p:spPr>
          <a:xfrm>
            <a:off x="7706039" y="3963288"/>
            <a:ext cx="204237" cy="215520"/>
          </a:xfrm>
          <a:prstGeom prst="line">
            <a:avLst/>
          </a:prstGeom>
          <a:ln>
            <a:solidFill>
              <a:srgbClr val="00090C"/>
            </a:solidFill>
            <a:tailEnd type="stealth"/>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A5C28DA4-342B-DF46-90B7-D323037132A8}"/>
              </a:ext>
            </a:extLst>
          </p:cNvPr>
          <p:cNvSpPr txBox="1"/>
          <p:nvPr/>
        </p:nvSpPr>
        <p:spPr>
          <a:xfrm>
            <a:off x="5310083" y="4520578"/>
            <a:ext cx="1083886" cy="307777"/>
          </a:xfrm>
          <a:prstGeom prst="rect">
            <a:avLst/>
          </a:prstGeom>
          <a:noFill/>
        </p:spPr>
        <p:txBody>
          <a:bodyPr wrap="none" rtlCol="0">
            <a:spAutoFit/>
          </a:bodyPr>
          <a:lstStyle/>
          <a:p>
            <a:r>
              <a:rPr lang="en-GB" sz="1400" b="1" dirty="0">
                <a:solidFill>
                  <a:srgbClr val="FF0000"/>
                </a:solidFill>
              </a:rPr>
              <a:t>(7.2 Tb/s)*</a:t>
            </a:r>
            <a:endParaRPr lang="en-GB" b="1" dirty="0">
              <a:solidFill>
                <a:srgbClr val="FF0000"/>
              </a:solidFill>
            </a:endParaRPr>
          </a:p>
        </p:txBody>
      </p:sp>
      <p:sp>
        <p:nvSpPr>
          <p:cNvPr id="41" name="TextBox 40">
            <a:extLst>
              <a:ext uri="{FF2B5EF4-FFF2-40B4-BE49-F238E27FC236}">
                <a16:creationId xmlns:a16="http://schemas.microsoft.com/office/drawing/2014/main" id="{816A47C0-3E21-064C-8BF7-96599181887E}"/>
              </a:ext>
            </a:extLst>
          </p:cNvPr>
          <p:cNvSpPr txBox="1"/>
          <p:nvPr/>
        </p:nvSpPr>
        <p:spPr>
          <a:xfrm>
            <a:off x="6754008" y="4520578"/>
            <a:ext cx="875496" cy="307777"/>
          </a:xfrm>
          <a:prstGeom prst="rect">
            <a:avLst/>
          </a:prstGeom>
          <a:noFill/>
        </p:spPr>
        <p:txBody>
          <a:bodyPr wrap="none" rtlCol="0">
            <a:spAutoFit/>
          </a:bodyPr>
          <a:lstStyle/>
          <a:p>
            <a:r>
              <a:rPr lang="en-GB" sz="1400" b="1" dirty="0">
                <a:solidFill>
                  <a:srgbClr val="FF0000"/>
                </a:solidFill>
              </a:rPr>
              <a:t>3.2 Tb/s</a:t>
            </a:r>
          </a:p>
        </p:txBody>
      </p:sp>
      <p:cxnSp>
        <p:nvCxnSpPr>
          <p:cNvPr id="42" name="Straight Connector 41">
            <a:extLst>
              <a:ext uri="{FF2B5EF4-FFF2-40B4-BE49-F238E27FC236}">
                <a16:creationId xmlns:a16="http://schemas.microsoft.com/office/drawing/2014/main" id="{E58B8702-2BB0-5145-B44C-00460A1E2159}"/>
              </a:ext>
            </a:extLst>
          </p:cNvPr>
          <p:cNvCxnSpPr>
            <a:cxnSpLocks/>
          </p:cNvCxnSpPr>
          <p:nvPr/>
        </p:nvCxnSpPr>
        <p:spPr>
          <a:xfrm flipH="1" flipV="1">
            <a:off x="5310084" y="4297909"/>
            <a:ext cx="231180" cy="307778"/>
          </a:xfrm>
          <a:prstGeom prst="line">
            <a:avLst/>
          </a:prstGeom>
          <a:ln>
            <a:solidFill>
              <a:srgbClr val="00090C"/>
            </a:solidFill>
            <a:tailEnd type="stealth"/>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6B1312A-A0BD-3B4F-9D15-F00032B52B04}"/>
              </a:ext>
            </a:extLst>
          </p:cNvPr>
          <p:cNvCxnSpPr>
            <a:cxnSpLocks/>
          </p:cNvCxnSpPr>
          <p:nvPr/>
        </p:nvCxnSpPr>
        <p:spPr>
          <a:xfrm flipH="1" flipV="1">
            <a:off x="6615159" y="4297910"/>
            <a:ext cx="238128" cy="292944"/>
          </a:xfrm>
          <a:prstGeom prst="line">
            <a:avLst/>
          </a:prstGeom>
          <a:ln>
            <a:solidFill>
              <a:srgbClr val="00090C"/>
            </a:solidFill>
            <a:tailEnd type="stealth"/>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1C2001F3-161A-A647-BEE0-C0E1248676DA}"/>
              </a:ext>
            </a:extLst>
          </p:cNvPr>
          <p:cNvSpPr txBox="1"/>
          <p:nvPr/>
        </p:nvSpPr>
        <p:spPr>
          <a:xfrm>
            <a:off x="8477463" y="2667769"/>
            <a:ext cx="875496" cy="307777"/>
          </a:xfrm>
          <a:prstGeom prst="rect">
            <a:avLst/>
          </a:prstGeom>
          <a:noFill/>
        </p:spPr>
        <p:txBody>
          <a:bodyPr wrap="none" rtlCol="0">
            <a:spAutoFit/>
          </a:bodyPr>
          <a:lstStyle/>
          <a:p>
            <a:r>
              <a:rPr lang="en-GB" sz="1400" b="1" dirty="0">
                <a:solidFill>
                  <a:srgbClr val="002060"/>
                </a:solidFill>
              </a:rPr>
              <a:t>3.6 Tb/s</a:t>
            </a:r>
          </a:p>
        </p:txBody>
      </p:sp>
      <p:cxnSp>
        <p:nvCxnSpPr>
          <p:cNvPr id="50" name="Straight Connector 49">
            <a:extLst>
              <a:ext uri="{FF2B5EF4-FFF2-40B4-BE49-F238E27FC236}">
                <a16:creationId xmlns:a16="http://schemas.microsoft.com/office/drawing/2014/main" id="{67615E4B-5E10-2C42-930E-A711776C3CAC}"/>
              </a:ext>
            </a:extLst>
          </p:cNvPr>
          <p:cNvCxnSpPr>
            <a:cxnSpLocks/>
          </p:cNvCxnSpPr>
          <p:nvPr/>
        </p:nvCxnSpPr>
        <p:spPr>
          <a:xfrm>
            <a:off x="9336701" y="2726222"/>
            <a:ext cx="665138" cy="550052"/>
          </a:xfrm>
          <a:prstGeom prst="line">
            <a:avLst/>
          </a:prstGeom>
          <a:ln>
            <a:solidFill>
              <a:srgbClr val="00090C"/>
            </a:solidFill>
            <a:tailEnd type="stealth"/>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055D986F-C559-C748-A3C6-A7C999660B34}"/>
              </a:ext>
            </a:extLst>
          </p:cNvPr>
          <p:cNvSpPr txBox="1"/>
          <p:nvPr/>
        </p:nvSpPr>
        <p:spPr>
          <a:xfrm>
            <a:off x="8319341" y="3742734"/>
            <a:ext cx="1017360" cy="307777"/>
          </a:xfrm>
          <a:prstGeom prst="rect">
            <a:avLst/>
          </a:prstGeom>
          <a:noFill/>
        </p:spPr>
        <p:txBody>
          <a:bodyPr wrap="square" rtlCol="0">
            <a:spAutoFit/>
          </a:bodyPr>
          <a:lstStyle/>
          <a:p>
            <a:r>
              <a:rPr lang="en-GB" sz="1400" b="1" dirty="0">
                <a:solidFill>
                  <a:srgbClr val="002060"/>
                </a:solidFill>
              </a:rPr>
              <a:t>100Gb/s</a:t>
            </a:r>
            <a:endParaRPr lang="en-GB" b="1" dirty="0">
              <a:solidFill>
                <a:srgbClr val="002060"/>
              </a:solidFill>
            </a:endParaRPr>
          </a:p>
        </p:txBody>
      </p:sp>
      <p:cxnSp>
        <p:nvCxnSpPr>
          <p:cNvPr id="53" name="Straight Connector 52">
            <a:extLst>
              <a:ext uri="{FF2B5EF4-FFF2-40B4-BE49-F238E27FC236}">
                <a16:creationId xmlns:a16="http://schemas.microsoft.com/office/drawing/2014/main" id="{D6B97736-7C94-DA40-96AE-BA41FAE8CFD3}"/>
              </a:ext>
            </a:extLst>
          </p:cNvPr>
          <p:cNvCxnSpPr>
            <a:cxnSpLocks/>
          </p:cNvCxnSpPr>
          <p:nvPr/>
        </p:nvCxnSpPr>
        <p:spPr>
          <a:xfrm flipH="1">
            <a:off x="8130981" y="3927032"/>
            <a:ext cx="292895" cy="251776"/>
          </a:xfrm>
          <a:prstGeom prst="line">
            <a:avLst/>
          </a:prstGeom>
          <a:ln>
            <a:solidFill>
              <a:srgbClr val="00090C"/>
            </a:solidFill>
            <a:tailEnd type="stealth"/>
          </a:ln>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DEA49A38-E6C3-0149-8FF7-34E00743821B}"/>
              </a:ext>
            </a:extLst>
          </p:cNvPr>
          <p:cNvSpPr txBox="1"/>
          <p:nvPr/>
        </p:nvSpPr>
        <p:spPr>
          <a:xfrm>
            <a:off x="8461205" y="4594825"/>
            <a:ext cx="875496" cy="307777"/>
          </a:xfrm>
          <a:prstGeom prst="rect">
            <a:avLst/>
          </a:prstGeom>
          <a:noFill/>
        </p:spPr>
        <p:txBody>
          <a:bodyPr wrap="none" rtlCol="0">
            <a:spAutoFit/>
          </a:bodyPr>
          <a:lstStyle/>
          <a:p>
            <a:r>
              <a:rPr lang="en-GB" sz="1400" b="1" dirty="0">
                <a:solidFill>
                  <a:srgbClr val="002060"/>
                </a:solidFill>
              </a:rPr>
              <a:t>3.8 Tb/s</a:t>
            </a:r>
          </a:p>
        </p:txBody>
      </p:sp>
      <p:cxnSp>
        <p:nvCxnSpPr>
          <p:cNvPr id="56" name="Straight Connector 55">
            <a:extLst>
              <a:ext uri="{FF2B5EF4-FFF2-40B4-BE49-F238E27FC236}">
                <a16:creationId xmlns:a16="http://schemas.microsoft.com/office/drawing/2014/main" id="{E210F50B-74E4-C04A-816B-EC02DE4AEF92}"/>
              </a:ext>
            </a:extLst>
          </p:cNvPr>
          <p:cNvCxnSpPr>
            <a:cxnSpLocks/>
          </p:cNvCxnSpPr>
          <p:nvPr/>
        </p:nvCxnSpPr>
        <p:spPr>
          <a:xfrm flipV="1">
            <a:off x="9262109" y="4312441"/>
            <a:ext cx="218608" cy="344648"/>
          </a:xfrm>
          <a:prstGeom prst="line">
            <a:avLst/>
          </a:prstGeom>
          <a:ln>
            <a:solidFill>
              <a:srgbClr val="00090C"/>
            </a:solidFill>
            <a:tailEnd type="stealth"/>
          </a:ln>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4FBB3238-B606-E143-BCA4-E88CA4884AEC}"/>
              </a:ext>
            </a:extLst>
          </p:cNvPr>
          <p:cNvSpPr txBox="1"/>
          <p:nvPr/>
        </p:nvSpPr>
        <p:spPr>
          <a:xfrm>
            <a:off x="9641414" y="4605687"/>
            <a:ext cx="875496" cy="307777"/>
          </a:xfrm>
          <a:prstGeom prst="rect">
            <a:avLst/>
          </a:prstGeom>
          <a:noFill/>
        </p:spPr>
        <p:txBody>
          <a:bodyPr wrap="none" rtlCol="0">
            <a:spAutoFit/>
          </a:bodyPr>
          <a:lstStyle/>
          <a:p>
            <a:r>
              <a:rPr lang="en-GB" sz="1400" b="1" dirty="0">
                <a:solidFill>
                  <a:srgbClr val="002060"/>
                </a:solidFill>
              </a:rPr>
              <a:t>7.4 Tb/s</a:t>
            </a:r>
          </a:p>
        </p:txBody>
      </p:sp>
      <p:cxnSp>
        <p:nvCxnSpPr>
          <p:cNvPr id="59" name="Straight Connector 58">
            <a:extLst>
              <a:ext uri="{FF2B5EF4-FFF2-40B4-BE49-F238E27FC236}">
                <a16:creationId xmlns:a16="http://schemas.microsoft.com/office/drawing/2014/main" id="{AE368FC0-612C-0B40-9329-83327D70B471}"/>
              </a:ext>
            </a:extLst>
          </p:cNvPr>
          <p:cNvCxnSpPr>
            <a:cxnSpLocks/>
          </p:cNvCxnSpPr>
          <p:nvPr/>
        </p:nvCxnSpPr>
        <p:spPr>
          <a:xfrm flipV="1">
            <a:off x="10442319" y="4366082"/>
            <a:ext cx="235288" cy="346525"/>
          </a:xfrm>
          <a:prstGeom prst="line">
            <a:avLst/>
          </a:prstGeom>
          <a:ln>
            <a:solidFill>
              <a:srgbClr val="00090C"/>
            </a:solidFill>
            <a:tailEnd type="stealth"/>
          </a:ln>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46449014-A6AC-F04E-8DED-CF5D70C54C24}"/>
              </a:ext>
            </a:extLst>
          </p:cNvPr>
          <p:cNvSpPr txBox="1"/>
          <p:nvPr/>
        </p:nvSpPr>
        <p:spPr>
          <a:xfrm>
            <a:off x="4241183" y="5249763"/>
            <a:ext cx="1053494" cy="523220"/>
          </a:xfrm>
          <a:prstGeom prst="rect">
            <a:avLst/>
          </a:prstGeom>
          <a:noFill/>
        </p:spPr>
        <p:txBody>
          <a:bodyPr wrap="none" rtlCol="0">
            <a:spAutoFit/>
          </a:bodyPr>
          <a:lstStyle/>
          <a:p>
            <a:r>
              <a:rPr lang="en-GB" sz="1400" b="1" dirty="0">
                <a:solidFill>
                  <a:srgbClr val="FF0000"/>
                </a:solidFill>
              </a:rPr>
              <a:t>SKA1_Low</a:t>
            </a:r>
          </a:p>
          <a:p>
            <a:r>
              <a:rPr lang="en-GB" sz="1400" b="1" dirty="0">
                <a:solidFill>
                  <a:srgbClr val="002060"/>
                </a:solidFill>
              </a:rPr>
              <a:t>SKA1_Mid</a:t>
            </a:r>
          </a:p>
        </p:txBody>
      </p:sp>
      <p:sp>
        <p:nvSpPr>
          <p:cNvPr id="62" name="TextBox 61">
            <a:extLst>
              <a:ext uri="{FF2B5EF4-FFF2-40B4-BE49-F238E27FC236}">
                <a16:creationId xmlns:a16="http://schemas.microsoft.com/office/drawing/2014/main" id="{6861CF9D-87FD-654F-AC4F-9630BC9212DD}"/>
              </a:ext>
            </a:extLst>
          </p:cNvPr>
          <p:cNvSpPr txBox="1"/>
          <p:nvPr/>
        </p:nvSpPr>
        <p:spPr>
          <a:xfrm>
            <a:off x="5476998" y="5664057"/>
            <a:ext cx="1447832" cy="307777"/>
          </a:xfrm>
          <a:prstGeom prst="rect">
            <a:avLst/>
          </a:prstGeom>
          <a:noFill/>
        </p:spPr>
        <p:txBody>
          <a:bodyPr wrap="none" rtlCol="0">
            <a:spAutoFit/>
          </a:bodyPr>
          <a:lstStyle/>
          <a:p>
            <a:r>
              <a:rPr lang="en-GB" sz="1400" b="1" dirty="0">
                <a:solidFill>
                  <a:srgbClr val="FF0000"/>
                </a:solidFill>
              </a:rPr>
              <a:t>()* – if digitised</a:t>
            </a:r>
            <a:endParaRPr lang="en-GB" b="1" dirty="0">
              <a:solidFill>
                <a:srgbClr val="FF0000"/>
              </a:solidFill>
            </a:endParaRPr>
          </a:p>
        </p:txBody>
      </p:sp>
      <p:sp>
        <p:nvSpPr>
          <p:cNvPr id="63" name="TextBox 62">
            <a:extLst>
              <a:ext uri="{FF2B5EF4-FFF2-40B4-BE49-F238E27FC236}">
                <a16:creationId xmlns:a16="http://schemas.microsoft.com/office/drawing/2014/main" id="{EF83FB43-188E-EE43-9F80-EE40936FE992}"/>
              </a:ext>
            </a:extLst>
          </p:cNvPr>
          <p:cNvSpPr txBox="1"/>
          <p:nvPr/>
        </p:nvSpPr>
        <p:spPr>
          <a:xfrm>
            <a:off x="9465117" y="5388262"/>
            <a:ext cx="2543158" cy="646331"/>
          </a:xfrm>
          <a:prstGeom prst="rect">
            <a:avLst/>
          </a:prstGeom>
          <a:noFill/>
        </p:spPr>
        <p:txBody>
          <a:bodyPr wrap="square" rtlCol="0">
            <a:spAutoFit/>
          </a:bodyPr>
          <a:lstStyle/>
          <a:p>
            <a:r>
              <a:rPr lang="en-US" dirty="0"/>
              <a:t>Adapted from  Richard Hughes-Jones</a:t>
            </a:r>
          </a:p>
        </p:txBody>
      </p:sp>
      <p:sp>
        <p:nvSpPr>
          <p:cNvPr id="64" name="TextBox 63">
            <a:extLst>
              <a:ext uri="{FF2B5EF4-FFF2-40B4-BE49-F238E27FC236}">
                <a16:creationId xmlns:a16="http://schemas.microsoft.com/office/drawing/2014/main" id="{79D79BDF-BF2E-E048-B726-CE504DB004CB}"/>
              </a:ext>
            </a:extLst>
          </p:cNvPr>
          <p:cNvSpPr txBox="1"/>
          <p:nvPr/>
        </p:nvSpPr>
        <p:spPr>
          <a:xfrm>
            <a:off x="7083900" y="4838454"/>
            <a:ext cx="2042547" cy="307777"/>
          </a:xfrm>
          <a:prstGeom prst="rect">
            <a:avLst/>
          </a:prstGeom>
          <a:noFill/>
        </p:spPr>
        <p:txBody>
          <a:bodyPr wrap="none" rtlCol="0">
            <a:spAutoFit/>
          </a:bodyPr>
          <a:lstStyle/>
          <a:p>
            <a:r>
              <a:rPr lang="en-US" sz="1400" b="1" dirty="0">
                <a:solidFill>
                  <a:schemeClr val="accent1">
                    <a:lumMod val="75000"/>
                  </a:schemeClr>
                </a:solidFill>
              </a:rPr>
              <a:t>Science Data Products</a:t>
            </a:r>
            <a:endParaRPr lang="en-US" b="1" dirty="0">
              <a:solidFill>
                <a:schemeClr val="accent1">
                  <a:lumMod val="75000"/>
                </a:schemeClr>
              </a:solidFill>
            </a:endParaRPr>
          </a:p>
        </p:txBody>
      </p:sp>
    </p:spTree>
    <p:extLst>
      <p:ext uri="{BB962C8B-B14F-4D97-AF65-F5344CB8AC3E}">
        <p14:creationId xmlns:p14="http://schemas.microsoft.com/office/powerpoint/2010/main" val="3557376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A9A8278-47BE-2A40-86B7-B9879E246C7A}"/>
              </a:ext>
            </a:extLst>
          </p:cNvPr>
          <p:cNvPicPr>
            <a:picLocks noGrp="1" noChangeAspect="1"/>
          </p:cNvPicPr>
          <p:nvPr>
            <p:ph sz="quarter" idx="14"/>
          </p:nvPr>
        </p:nvPicPr>
        <p:blipFill>
          <a:blip r:embed="rId3"/>
          <a:stretch>
            <a:fillRect/>
          </a:stretch>
        </p:blipFill>
        <p:spPr>
          <a:xfrm>
            <a:off x="4012675" y="1220233"/>
            <a:ext cx="8179324" cy="3683267"/>
          </a:xfrm>
        </p:spPr>
      </p:pic>
      <p:sp>
        <p:nvSpPr>
          <p:cNvPr id="4" name="Title 3">
            <a:extLst>
              <a:ext uri="{FF2B5EF4-FFF2-40B4-BE49-F238E27FC236}">
                <a16:creationId xmlns:a16="http://schemas.microsoft.com/office/drawing/2014/main" id="{F88E07D8-8C5C-6142-9D69-6CF10AA9A94B}"/>
              </a:ext>
            </a:extLst>
          </p:cNvPr>
          <p:cNvSpPr>
            <a:spLocks noGrp="1"/>
          </p:cNvSpPr>
          <p:nvPr>
            <p:ph type="title"/>
          </p:nvPr>
        </p:nvSpPr>
        <p:spPr/>
        <p:txBody>
          <a:bodyPr/>
          <a:lstStyle/>
          <a:p>
            <a:r>
              <a:rPr lang="en-US" dirty="0"/>
              <a:t>Network performance to Latin America</a:t>
            </a:r>
          </a:p>
        </p:txBody>
      </p:sp>
      <p:sp>
        <p:nvSpPr>
          <p:cNvPr id="2" name="Content Placeholder 1">
            <a:extLst>
              <a:ext uri="{FF2B5EF4-FFF2-40B4-BE49-F238E27FC236}">
                <a16:creationId xmlns:a16="http://schemas.microsoft.com/office/drawing/2014/main" id="{7DC00861-804E-BE4A-8441-495954C717A9}"/>
              </a:ext>
            </a:extLst>
          </p:cNvPr>
          <p:cNvSpPr>
            <a:spLocks noGrp="1"/>
          </p:cNvSpPr>
          <p:nvPr>
            <p:ph sz="quarter" idx="13"/>
          </p:nvPr>
        </p:nvSpPr>
        <p:spPr>
          <a:xfrm>
            <a:off x="-1" y="1220233"/>
            <a:ext cx="4476307" cy="4925386"/>
          </a:xfrm>
        </p:spPr>
        <p:txBody>
          <a:bodyPr>
            <a:normAutofit/>
          </a:bodyPr>
          <a:lstStyle/>
          <a:p>
            <a:r>
              <a:rPr lang="en-US" dirty="0"/>
              <a:t>Latency was measured from Cape Town to the following sites:</a:t>
            </a:r>
          </a:p>
          <a:p>
            <a:pPr lvl="1"/>
            <a:r>
              <a:rPr lang="en-US" dirty="0"/>
              <a:t>Miami	272ms</a:t>
            </a:r>
          </a:p>
          <a:p>
            <a:pPr lvl="1"/>
            <a:r>
              <a:rPr lang="en-US" dirty="0"/>
              <a:t>Sao Paulo	381ms</a:t>
            </a:r>
          </a:p>
          <a:p>
            <a:pPr lvl="1"/>
            <a:r>
              <a:rPr lang="en-US" dirty="0"/>
              <a:t>Santiago	382ms via Pacific</a:t>
            </a:r>
          </a:p>
          <a:p>
            <a:pPr lvl="1"/>
            <a:r>
              <a:rPr lang="en-US" dirty="0"/>
              <a:t>Santiago	430ms via Atlantic</a:t>
            </a:r>
          </a:p>
          <a:p>
            <a:pPr lvl="1"/>
            <a:r>
              <a:rPr lang="en-US" dirty="0"/>
              <a:t>La Serena	392ms</a:t>
            </a:r>
          </a:p>
          <a:p>
            <a:r>
              <a:rPr lang="en-US" dirty="0"/>
              <a:t>Academic networks transited were TENET, </a:t>
            </a:r>
            <a:r>
              <a:rPr lang="en-US" dirty="0" err="1"/>
              <a:t>UbuntuNet</a:t>
            </a:r>
            <a:r>
              <a:rPr lang="en-US" dirty="0"/>
              <a:t>, GEANT, Internet2, </a:t>
            </a:r>
            <a:r>
              <a:rPr lang="en-US" dirty="0" err="1"/>
              <a:t>AmLight</a:t>
            </a:r>
            <a:r>
              <a:rPr lang="en-US" dirty="0"/>
              <a:t>, REUNA, RNP and ANSP</a:t>
            </a:r>
          </a:p>
        </p:txBody>
      </p:sp>
      <p:grpSp>
        <p:nvGrpSpPr>
          <p:cNvPr id="42" name="Group 41">
            <a:extLst>
              <a:ext uri="{FF2B5EF4-FFF2-40B4-BE49-F238E27FC236}">
                <a16:creationId xmlns:a16="http://schemas.microsoft.com/office/drawing/2014/main" id="{F8ABA0C6-F257-FF40-BC1B-B336DFDD534D}"/>
              </a:ext>
            </a:extLst>
          </p:cNvPr>
          <p:cNvGrpSpPr/>
          <p:nvPr/>
        </p:nvGrpSpPr>
        <p:grpSpPr>
          <a:xfrm>
            <a:off x="6844977" y="2245289"/>
            <a:ext cx="4638186" cy="1185909"/>
            <a:chOff x="6844977" y="2245289"/>
            <a:chExt cx="4638186" cy="1185909"/>
          </a:xfrm>
        </p:grpSpPr>
        <p:sp>
          <p:nvSpPr>
            <p:cNvPr id="7" name="TextBox 6">
              <a:extLst>
                <a:ext uri="{FF2B5EF4-FFF2-40B4-BE49-F238E27FC236}">
                  <a16:creationId xmlns:a16="http://schemas.microsoft.com/office/drawing/2014/main" id="{D3A326A5-E3C4-9A43-8BAD-F85A2BDE5788}"/>
                </a:ext>
              </a:extLst>
            </p:cNvPr>
            <p:cNvSpPr txBox="1"/>
            <p:nvPr/>
          </p:nvSpPr>
          <p:spPr>
            <a:xfrm>
              <a:off x="8102337" y="3061866"/>
              <a:ext cx="2123466" cy="369332"/>
            </a:xfrm>
            <a:prstGeom prst="rect">
              <a:avLst/>
            </a:prstGeom>
            <a:noFill/>
          </p:spPr>
          <p:txBody>
            <a:bodyPr wrap="none" rtlCol="0">
              <a:spAutoFit/>
            </a:bodyPr>
            <a:lstStyle/>
            <a:p>
              <a:r>
                <a:rPr lang="en-US" dirty="0">
                  <a:solidFill>
                    <a:srgbClr val="FF0000"/>
                  </a:solidFill>
                </a:rPr>
                <a:t>Miami - Cape Town</a:t>
              </a:r>
            </a:p>
          </p:txBody>
        </p:sp>
        <p:cxnSp>
          <p:nvCxnSpPr>
            <p:cNvPr id="9" name="Straight Arrow Connector 8">
              <a:extLst>
                <a:ext uri="{FF2B5EF4-FFF2-40B4-BE49-F238E27FC236}">
                  <a16:creationId xmlns:a16="http://schemas.microsoft.com/office/drawing/2014/main" id="{27249CCC-5456-144B-A542-0C6B625CA8FF}"/>
                </a:ext>
              </a:extLst>
            </p:cNvPr>
            <p:cNvCxnSpPr>
              <a:cxnSpLocks/>
            </p:cNvCxnSpPr>
            <p:nvPr/>
          </p:nvCxnSpPr>
          <p:spPr>
            <a:xfrm flipV="1">
              <a:off x="10132828" y="2339164"/>
              <a:ext cx="1350335" cy="837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F5825DC-50B1-2F47-8295-F18E11574161}"/>
                </a:ext>
              </a:extLst>
            </p:cNvPr>
            <p:cNvCxnSpPr>
              <a:cxnSpLocks/>
            </p:cNvCxnSpPr>
            <p:nvPr/>
          </p:nvCxnSpPr>
          <p:spPr>
            <a:xfrm flipH="1" flipV="1">
              <a:off x="6844977" y="2245289"/>
              <a:ext cx="1291528" cy="955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9F80F570-AE3D-3140-B60D-22EFB12D2956}"/>
              </a:ext>
            </a:extLst>
          </p:cNvPr>
          <p:cNvGrpSpPr/>
          <p:nvPr/>
        </p:nvGrpSpPr>
        <p:grpSpPr>
          <a:xfrm>
            <a:off x="7187609" y="2835262"/>
            <a:ext cx="4007880" cy="1176804"/>
            <a:chOff x="7187609" y="2835262"/>
            <a:chExt cx="4007880" cy="1176804"/>
          </a:xfrm>
        </p:grpSpPr>
        <p:grpSp>
          <p:nvGrpSpPr>
            <p:cNvPr id="43" name="Group 42">
              <a:extLst>
                <a:ext uri="{FF2B5EF4-FFF2-40B4-BE49-F238E27FC236}">
                  <a16:creationId xmlns:a16="http://schemas.microsoft.com/office/drawing/2014/main" id="{0E5F4578-DF18-B143-AB55-E13309F53DD5}"/>
                </a:ext>
              </a:extLst>
            </p:cNvPr>
            <p:cNvGrpSpPr/>
            <p:nvPr/>
          </p:nvGrpSpPr>
          <p:grpSpPr>
            <a:xfrm>
              <a:off x="7187609" y="3470154"/>
              <a:ext cx="3410476" cy="541912"/>
              <a:chOff x="7187609" y="3470154"/>
              <a:chExt cx="3410476" cy="541912"/>
            </a:xfrm>
          </p:grpSpPr>
          <p:sp>
            <p:nvSpPr>
              <p:cNvPr id="15" name="TextBox 14">
                <a:extLst>
                  <a:ext uri="{FF2B5EF4-FFF2-40B4-BE49-F238E27FC236}">
                    <a16:creationId xmlns:a16="http://schemas.microsoft.com/office/drawing/2014/main" id="{8488C1E2-A2C0-104A-927E-BD47DEA5630E}"/>
                  </a:ext>
                </a:extLst>
              </p:cNvPr>
              <p:cNvSpPr txBox="1"/>
              <p:nvPr/>
            </p:nvSpPr>
            <p:spPr>
              <a:xfrm>
                <a:off x="8102337" y="3470154"/>
                <a:ext cx="2495748" cy="369332"/>
              </a:xfrm>
              <a:prstGeom prst="rect">
                <a:avLst/>
              </a:prstGeom>
              <a:noFill/>
            </p:spPr>
            <p:txBody>
              <a:bodyPr wrap="square" rtlCol="0">
                <a:spAutoFit/>
              </a:bodyPr>
              <a:lstStyle/>
              <a:p>
                <a:r>
                  <a:rPr lang="en-US" dirty="0">
                    <a:solidFill>
                      <a:srgbClr val="FF0000"/>
                    </a:solidFill>
                  </a:rPr>
                  <a:t>Sao Paulo - Cape Town</a:t>
                </a:r>
              </a:p>
            </p:txBody>
          </p:sp>
          <p:cxnSp>
            <p:nvCxnSpPr>
              <p:cNvPr id="17" name="Straight Arrow Connector 16">
                <a:extLst>
                  <a:ext uri="{FF2B5EF4-FFF2-40B4-BE49-F238E27FC236}">
                    <a16:creationId xmlns:a16="http://schemas.microsoft.com/office/drawing/2014/main" id="{8325CF9C-9FAC-8D47-BBCC-9CB2A91D8BF3}"/>
                  </a:ext>
                </a:extLst>
              </p:cNvPr>
              <p:cNvCxnSpPr>
                <a:cxnSpLocks/>
              </p:cNvCxnSpPr>
              <p:nvPr/>
            </p:nvCxnSpPr>
            <p:spPr>
              <a:xfrm flipH="1">
                <a:off x="7187609" y="3681555"/>
                <a:ext cx="948894" cy="330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36" name="Straight Arrow Connector 35">
              <a:extLst>
                <a:ext uri="{FF2B5EF4-FFF2-40B4-BE49-F238E27FC236}">
                  <a16:creationId xmlns:a16="http://schemas.microsoft.com/office/drawing/2014/main" id="{401BE144-404B-8645-A6D3-C6E4357F7BAC}"/>
                </a:ext>
              </a:extLst>
            </p:cNvPr>
            <p:cNvCxnSpPr>
              <a:cxnSpLocks/>
            </p:cNvCxnSpPr>
            <p:nvPr/>
          </p:nvCxnSpPr>
          <p:spPr>
            <a:xfrm flipV="1">
              <a:off x="10384806" y="2835262"/>
              <a:ext cx="810683" cy="720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F15ECE08-35FB-EE48-800A-DCE423C5E634}"/>
              </a:ext>
            </a:extLst>
          </p:cNvPr>
          <p:cNvGrpSpPr/>
          <p:nvPr/>
        </p:nvGrpSpPr>
        <p:grpSpPr>
          <a:xfrm>
            <a:off x="5043353" y="2580711"/>
            <a:ext cx="6535502" cy="1782506"/>
            <a:chOff x="5043353" y="2580711"/>
            <a:chExt cx="6535502" cy="1782506"/>
          </a:xfrm>
        </p:grpSpPr>
        <p:sp>
          <p:nvSpPr>
            <p:cNvPr id="23" name="TextBox 22">
              <a:extLst>
                <a:ext uri="{FF2B5EF4-FFF2-40B4-BE49-F238E27FC236}">
                  <a16:creationId xmlns:a16="http://schemas.microsoft.com/office/drawing/2014/main" id="{5E6B1420-C032-DF4D-9A67-1769F6F403D9}"/>
                </a:ext>
              </a:extLst>
            </p:cNvPr>
            <p:cNvSpPr txBox="1"/>
            <p:nvPr/>
          </p:nvSpPr>
          <p:spPr>
            <a:xfrm>
              <a:off x="8136504" y="3993885"/>
              <a:ext cx="3442351" cy="369332"/>
            </a:xfrm>
            <a:prstGeom prst="rect">
              <a:avLst/>
            </a:prstGeom>
            <a:noFill/>
          </p:spPr>
          <p:txBody>
            <a:bodyPr wrap="square" rtlCol="0">
              <a:spAutoFit/>
            </a:bodyPr>
            <a:lstStyle/>
            <a:p>
              <a:r>
                <a:rPr lang="en-US" dirty="0">
                  <a:solidFill>
                    <a:srgbClr val="FF0000"/>
                  </a:solidFill>
                </a:rPr>
                <a:t>Santiago (Pacific) - Cape Town</a:t>
              </a:r>
            </a:p>
          </p:txBody>
        </p:sp>
        <p:cxnSp>
          <p:nvCxnSpPr>
            <p:cNvPr id="24" name="Straight Arrow Connector 23">
              <a:extLst>
                <a:ext uri="{FF2B5EF4-FFF2-40B4-BE49-F238E27FC236}">
                  <a16:creationId xmlns:a16="http://schemas.microsoft.com/office/drawing/2014/main" id="{C1043AB0-F49F-3C46-82A4-C7171F01457E}"/>
                </a:ext>
              </a:extLst>
            </p:cNvPr>
            <p:cNvCxnSpPr>
              <a:cxnSpLocks/>
            </p:cNvCxnSpPr>
            <p:nvPr/>
          </p:nvCxnSpPr>
          <p:spPr>
            <a:xfrm flipH="1" flipV="1">
              <a:off x="5043353" y="2580711"/>
              <a:ext cx="3093152" cy="16115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54C17A1-EA75-5543-8D16-F312DFC9279F}"/>
                </a:ext>
              </a:extLst>
            </p:cNvPr>
            <p:cNvCxnSpPr>
              <a:cxnSpLocks/>
            </p:cNvCxnSpPr>
            <p:nvPr/>
          </p:nvCxnSpPr>
          <p:spPr>
            <a:xfrm flipV="1">
              <a:off x="11119812" y="2866136"/>
              <a:ext cx="168590" cy="1167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ED4DBD40-99BD-D843-B61E-D419CF7128CC}"/>
              </a:ext>
            </a:extLst>
          </p:cNvPr>
          <p:cNvGrpSpPr/>
          <p:nvPr/>
        </p:nvGrpSpPr>
        <p:grpSpPr>
          <a:xfrm>
            <a:off x="4848082" y="2891270"/>
            <a:ext cx="6739246" cy="2459614"/>
            <a:chOff x="4848082" y="2891270"/>
            <a:chExt cx="6739246" cy="2459614"/>
          </a:xfrm>
        </p:grpSpPr>
        <p:sp>
          <p:nvSpPr>
            <p:cNvPr id="48" name="TextBox 47">
              <a:extLst>
                <a:ext uri="{FF2B5EF4-FFF2-40B4-BE49-F238E27FC236}">
                  <a16:creationId xmlns:a16="http://schemas.microsoft.com/office/drawing/2014/main" id="{A31C8B90-998E-2C43-8F06-86115D677EA5}"/>
                </a:ext>
              </a:extLst>
            </p:cNvPr>
            <p:cNvSpPr txBox="1"/>
            <p:nvPr/>
          </p:nvSpPr>
          <p:spPr>
            <a:xfrm>
              <a:off x="8144977" y="4981552"/>
              <a:ext cx="3442351" cy="369332"/>
            </a:xfrm>
            <a:prstGeom prst="rect">
              <a:avLst/>
            </a:prstGeom>
            <a:noFill/>
          </p:spPr>
          <p:txBody>
            <a:bodyPr wrap="square" rtlCol="0">
              <a:spAutoFit/>
            </a:bodyPr>
            <a:lstStyle/>
            <a:p>
              <a:r>
                <a:rPr lang="en-US" dirty="0">
                  <a:solidFill>
                    <a:srgbClr val="FF0000"/>
                  </a:solidFill>
                </a:rPr>
                <a:t>La Serena - Cape Town</a:t>
              </a:r>
            </a:p>
          </p:txBody>
        </p:sp>
        <p:cxnSp>
          <p:nvCxnSpPr>
            <p:cNvPr id="49" name="Straight Arrow Connector 48">
              <a:extLst>
                <a:ext uri="{FF2B5EF4-FFF2-40B4-BE49-F238E27FC236}">
                  <a16:creationId xmlns:a16="http://schemas.microsoft.com/office/drawing/2014/main" id="{B1E1E335-E67C-A641-B0E2-F4C553BE0C1A}"/>
                </a:ext>
              </a:extLst>
            </p:cNvPr>
            <p:cNvCxnSpPr>
              <a:cxnSpLocks/>
            </p:cNvCxnSpPr>
            <p:nvPr/>
          </p:nvCxnSpPr>
          <p:spPr>
            <a:xfrm flipH="1" flipV="1">
              <a:off x="4848082" y="3839486"/>
              <a:ext cx="3271762" cy="1255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08FE652C-F30B-6B4E-B026-754DCF10EA03}"/>
                </a:ext>
              </a:extLst>
            </p:cNvPr>
            <p:cNvCxnSpPr>
              <a:cxnSpLocks/>
            </p:cNvCxnSpPr>
            <p:nvPr/>
          </p:nvCxnSpPr>
          <p:spPr>
            <a:xfrm flipV="1">
              <a:off x="10598085" y="2891270"/>
              <a:ext cx="816182" cy="21648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AB98F54C-6552-4347-90CF-F61E463254F1}"/>
              </a:ext>
            </a:extLst>
          </p:cNvPr>
          <p:cNvGrpSpPr/>
          <p:nvPr/>
        </p:nvGrpSpPr>
        <p:grpSpPr>
          <a:xfrm>
            <a:off x="5603030" y="2918460"/>
            <a:ext cx="5984298" cy="1974959"/>
            <a:chOff x="5603030" y="2918460"/>
            <a:chExt cx="5984298" cy="1974959"/>
          </a:xfrm>
        </p:grpSpPr>
        <p:sp>
          <p:nvSpPr>
            <p:cNvPr id="28" name="TextBox 27">
              <a:extLst>
                <a:ext uri="{FF2B5EF4-FFF2-40B4-BE49-F238E27FC236}">
                  <a16:creationId xmlns:a16="http://schemas.microsoft.com/office/drawing/2014/main" id="{8B60843E-73B5-8C4A-9853-41078752D78C}"/>
                </a:ext>
              </a:extLst>
            </p:cNvPr>
            <p:cNvSpPr txBox="1"/>
            <p:nvPr/>
          </p:nvSpPr>
          <p:spPr>
            <a:xfrm>
              <a:off x="8144977" y="4524087"/>
              <a:ext cx="3442351" cy="369332"/>
            </a:xfrm>
            <a:prstGeom prst="rect">
              <a:avLst/>
            </a:prstGeom>
            <a:noFill/>
          </p:spPr>
          <p:txBody>
            <a:bodyPr wrap="square" rtlCol="0">
              <a:spAutoFit/>
            </a:bodyPr>
            <a:lstStyle/>
            <a:p>
              <a:r>
                <a:rPr lang="en-US" dirty="0">
                  <a:solidFill>
                    <a:srgbClr val="FF0000"/>
                  </a:solidFill>
                </a:rPr>
                <a:t>Santiago (Atlantic) - Cape Town</a:t>
              </a:r>
            </a:p>
          </p:txBody>
        </p:sp>
        <p:cxnSp>
          <p:nvCxnSpPr>
            <p:cNvPr id="40" name="Straight Arrow Connector 39">
              <a:extLst>
                <a:ext uri="{FF2B5EF4-FFF2-40B4-BE49-F238E27FC236}">
                  <a16:creationId xmlns:a16="http://schemas.microsoft.com/office/drawing/2014/main" id="{2F237D2A-74E5-824D-BDE8-1C12A3E9F0FF}"/>
                </a:ext>
              </a:extLst>
            </p:cNvPr>
            <p:cNvCxnSpPr>
              <a:cxnSpLocks/>
            </p:cNvCxnSpPr>
            <p:nvPr/>
          </p:nvCxnSpPr>
          <p:spPr>
            <a:xfrm flipV="1">
              <a:off x="11414269" y="2918460"/>
              <a:ext cx="115373" cy="1643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465A3F9-6FDA-7449-8E17-17566A058AD0}"/>
                </a:ext>
              </a:extLst>
            </p:cNvPr>
            <p:cNvCxnSpPr>
              <a:cxnSpLocks/>
            </p:cNvCxnSpPr>
            <p:nvPr/>
          </p:nvCxnSpPr>
          <p:spPr>
            <a:xfrm flipH="1" flipV="1">
              <a:off x="5603030" y="3298596"/>
              <a:ext cx="2533473" cy="13474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1603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subTnLst>
                                    <p:set>
                                      <p:cBhvr override="childStyle">
                                        <p:cTn dur="1" fill="hold" display="0" masterRel="nextClick" afterEffect="1"/>
                                        <p:tgtEl>
                                          <p:spTgt spid="4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subTnLst>
                                    <p:set>
                                      <p:cBhvr override="childStyle">
                                        <p:cTn dur="1" fill="hold" display="0" masterRel="nextClick" afterEffect="1"/>
                                        <p:tgtEl>
                                          <p:spTgt spid="54"/>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subTnLst>
                                    <p:set>
                                      <p:cBhvr override="childStyle">
                                        <p:cTn dur="1" fill="hold" display="0" masterRel="nextClick" afterEffect="1"/>
                                        <p:tgtEl>
                                          <p:spTgt spid="5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0044029-DB25-4143-B40E-9D9A3FB80311}"/>
              </a:ext>
            </a:extLst>
          </p:cNvPr>
          <p:cNvSpPr>
            <a:spLocks noGrp="1"/>
          </p:cNvSpPr>
          <p:nvPr>
            <p:ph type="sldNum" sz="quarter" idx="12"/>
          </p:nvPr>
        </p:nvSpPr>
        <p:spPr/>
        <p:txBody>
          <a:bodyPr/>
          <a:lstStyle/>
          <a:p>
            <a:fld id="{8B1DED20-E75D-544F-B7D4-F9DC9C76F073}" type="slidenum">
              <a:rPr lang="en-US" smtClean="0"/>
              <a:t>8</a:t>
            </a:fld>
            <a:endParaRPr lang="en-US"/>
          </a:p>
        </p:txBody>
      </p:sp>
      <p:sp>
        <p:nvSpPr>
          <p:cNvPr id="4" name="Title 3">
            <a:extLst>
              <a:ext uri="{FF2B5EF4-FFF2-40B4-BE49-F238E27FC236}">
                <a16:creationId xmlns:a16="http://schemas.microsoft.com/office/drawing/2014/main" id="{97713B72-34AF-1441-9BF5-DB08FD2C5A60}"/>
              </a:ext>
            </a:extLst>
          </p:cNvPr>
          <p:cNvSpPr>
            <a:spLocks noGrp="1"/>
          </p:cNvSpPr>
          <p:nvPr>
            <p:ph type="title"/>
          </p:nvPr>
        </p:nvSpPr>
        <p:spPr/>
        <p:txBody>
          <a:bodyPr/>
          <a:lstStyle/>
          <a:p>
            <a:r>
              <a:rPr lang="en-US" dirty="0"/>
              <a:t>New submarine cables in the South Atlantic</a:t>
            </a:r>
          </a:p>
        </p:txBody>
      </p:sp>
      <p:sp>
        <p:nvSpPr>
          <p:cNvPr id="5" name="Content Placeholder 4">
            <a:extLst>
              <a:ext uri="{FF2B5EF4-FFF2-40B4-BE49-F238E27FC236}">
                <a16:creationId xmlns:a16="http://schemas.microsoft.com/office/drawing/2014/main" id="{9CE0A0B2-9BA9-564F-B9E5-465BA55507E4}"/>
              </a:ext>
            </a:extLst>
          </p:cNvPr>
          <p:cNvSpPr>
            <a:spLocks noGrp="1"/>
          </p:cNvSpPr>
          <p:nvPr>
            <p:ph sz="quarter" idx="13"/>
          </p:nvPr>
        </p:nvSpPr>
        <p:spPr>
          <a:xfrm>
            <a:off x="201168" y="1645920"/>
            <a:ext cx="5785103" cy="4297679"/>
          </a:xfrm>
        </p:spPr>
        <p:txBody>
          <a:bodyPr>
            <a:normAutofit fontScale="92500" lnSpcReduction="10000"/>
          </a:bodyPr>
          <a:lstStyle/>
          <a:p>
            <a:r>
              <a:rPr lang="en-US" b="1" dirty="0">
                <a:solidFill>
                  <a:schemeClr val="accent1"/>
                </a:solidFill>
              </a:rPr>
              <a:t>Monet</a:t>
            </a:r>
            <a:r>
              <a:rPr lang="en-US" dirty="0"/>
              <a:t>: Boca Raton, FL-Fortaleza, BR. </a:t>
            </a:r>
            <a:r>
              <a:rPr lang="en-US" dirty="0">
                <a:solidFill>
                  <a:srgbClr val="0070C0"/>
                </a:solidFill>
              </a:rPr>
              <a:t>Operational</a:t>
            </a:r>
          </a:p>
          <a:p>
            <a:r>
              <a:rPr lang="en-US" dirty="0">
                <a:solidFill>
                  <a:srgbClr val="00B050"/>
                </a:solidFill>
              </a:rPr>
              <a:t>South Atlantic Cable System (SACS): </a:t>
            </a:r>
            <a:r>
              <a:rPr lang="en-US" dirty="0"/>
              <a:t>Fortaleza, BR– </a:t>
            </a:r>
            <a:r>
              <a:rPr lang="en-US" dirty="0" err="1"/>
              <a:t>Sangano</a:t>
            </a:r>
            <a:r>
              <a:rPr lang="en-US" dirty="0"/>
              <a:t>, Angola. </a:t>
            </a:r>
            <a:r>
              <a:rPr lang="en-US" dirty="0">
                <a:solidFill>
                  <a:srgbClr val="00B050"/>
                </a:solidFill>
              </a:rPr>
              <a:t>Q3 2018</a:t>
            </a:r>
          </a:p>
          <a:p>
            <a:r>
              <a:rPr lang="en-US" dirty="0">
                <a:solidFill>
                  <a:srgbClr val="C00000"/>
                </a:solidFill>
              </a:rPr>
              <a:t>South Atlantic Inter Link (SAIL): </a:t>
            </a:r>
            <a:r>
              <a:rPr lang="en-US" dirty="0"/>
              <a:t>Fortaleza, BR – Kribi, Cameroon. </a:t>
            </a:r>
            <a:r>
              <a:rPr lang="en-US" dirty="0">
                <a:solidFill>
                  <a:srgbClr val="C00000"/>
                </a:solidFill>
              </a:rPr>
              <a:t>Q3 2018 (TBD)</a:t>
            </a:r>
          </a:p>
          <a:p>
            <a:r>
              <a:rPr lang="en-US" dirty="0" err="1">
                <a:solidFill>
                  <a:srgbClr val="C00000"/>
                </a:solidFill>
              </a:rPr>
              <a:t>EllaLink</a:t>
            </a:r>
            <a:r>
              <a:rPr lang="en-US" dirty="0">
                <a:solidFill>
                  <a:srgbClr val="C00000"/>
                </a:solidFill>
              </a:rPr>
              <a:t>:</a:t>
            </a:r>
            <a:r>
              <a:rPr lang="en-US" dirty="0"/>
              <a:t> Fortaleza, BR – Sines, Portugal. </a:t>
            </a:r>
            <a:r>
              <a:rPr lang="en-US" dirty="0">
                <a:solidFill>
                  <a:srgbClr val="C00000"/>
                </a:solidFill>
              </a:rPr>
              <a:t>RFS 2020</a:t>
            </a:r>
          </a:p>
          <a:p>
            <a:r>
              <a:rPr lang="en-US" b="1" dirty="0">
                <a:solidFill>
                  <a:srgbClr val="0070C0"/>
                </a:solidFill>
              </a:rPr>
              <a:t>America </a:t>
            </a:r>
            <a:r>
              <a:rPr lang="en-US" b="1" dirty="0" err="1">
                <a:solidFill>
                  <a:srgbClr val="0070C0"/>
                </a:solidFill>
              </a:rPr>
              <a:t>Movil</a:t>
            </a:r>
            <a:r>
              <a:rPr lang="en-US" b="1" dirty="0">
                <a:solidFill>
                  <a:srgbClr val="0070C0"/>
                </a:solidFill>
              </a:rPr>
              <a:t> (AMX-1): </a:t>
            </a:r>
            <a:r>
              <a:rPr lang="en-US" dirty="0"/>
              <a:t>Fortaleza, BR – Jacksonville and Hollywood, FL. </a:t>
            </a:r>
            <a:r>
              <a:rPr lang="en-US" dirty="0">
                <a:solidFill>
                  <a:srgbClr val="0070C0"/>
                </a:solidFill>
              </a:rPr>
              <a:t>Operational</a:t>
            </a:r>
          </a:p>
          <a:p>
            <a:r>
              <a:rPr lang="en-US" dirty="0">
                <a:solidFill>
                  <a:srgbClr val="C00000"/>
                </a:solidFill>
              </a:rPr>
              <a:t>SABR</a:t>
            </a:r>
            <a:r>
              <a:rPr lang="en-US" dirty="0"/>
              <a:t>: Cape Town, SA – Recife, BR. </a:t>
            </a:r>
            <a:r>
              <a:rPr lang="en-US" dirty="0">
                <a:solidFill>
                  <a:srgbClr val="C00000"/>
                </a:solidFill>
              </a:rPr>
              <a:t>RFS 2019</a:t>
            </a:r>
          </a:p>
          <a:p>
            <a:r>
              <a:rPr lang="en-US" dirty="0">
                <a:solidFill>
                  <a:srgbClr val="223667"/>
                </a:solidFill>
              </a:rPr>
              <a:t>Fortaleza is a landing point for all cables, except for SABR</a:t>
            </a:r>
          </a:p>
        </p:txBody>
      </p:sp>
      <p:pic>
        <p:nvPicPr>
          <p:cNvPr id="10" name="Content Placeholder 9">
            <a:extLst>
              <a:ext uri="{FF2B5EF4-FFF2-40B4-BE49-F238E27FC236}">
                <a16:creationId xmlns:a16="http://schemas.microsoft.com/office/drawing/2014/main" id="{C17A79FC-993B-EE4D-BCCE-98369B487271}"/>
              </a:ext>
            </a:extLst>
          </p:cNvPr>
          <p:cNvPicPr>
            <a:picLocks noGrp="1" noChangeAspect="1"/>
          </p:cNvPicPr>
          <p:nvPr>
            <p:ph sz="quarter" idx="14"/>
          </p:nvPr>
        </p:nvPicPr>
        <p:blipFill>
          <a:blip r:embed="rId3"/>
          <a:stretch>
            <a:fillRect/>
          </a:stretch>
        </p:blipFill>
        <p:spPr>
          <a:xfrm>
            <a:off x="6436312" y="1178683"/>
            <a:ext cx="5220070" cy="4990389"/>
          </a:xfrm>
        </p:spPr>
      </p:pic>
    </p:spTree>
    <p:extLst>
      <p:ext uri="{BB962C8B-B14F-4D97-AF65-F5344CB8AC3E}">
        <p14:creationId xmlns:p14="http://schemas.microsoft.com/office/powerpoint/2010/main" val="2228825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380738-0F3B-EB46-870D-775C4CA5B88E}"/>
              </a:ext>
            </a:extLst>
          </p:cNvPr>
          <p:cNvSpPr>
            <a:spLocks noGrp="1"/>
          </p:cNvSpPr>
          <p:nvPr>
            <p:ph type="title"/>
          </p:nvPr>
        </p:nvSpPr>
        <p:spPr>
          <a:xfrm>
            <a:off x="445575" y="136342"/>
            <a:ext cx="11746425" cy="897091"/>
          </a:xfrm>
        </p:spPr>
        <p:txBody>
          <a:bodyPr>
            <a:normAutofit fontScale="90000"/>
          </a:bodyPr>
          <a:lstStyle/>
          <a:p>
            <a:r>
              <a:rPr lang="en-US" sz="3600" dirty="0"/>
              <a:t>Network infrastructure resources in the Southern Hemisphere (potential leveraging)</a:t>
            </a:r>
            <a:br>
              <a:rPr lang="en-US" dirty="0"/>
            </a:br>
            <a:endParaRPr lang="en-US" dirty="0"/>
          </a:p>
        </p:txBody>
      </p:sp>
      <p:sp>
        <p:nvSpPr>
          <p:cNvPr id="5" name="Content Placeholder 4">
            <a:extLst>
              <a:ext uri="{FF2B5EF4-FFF2-40B4-BE49-F238E27FC236}">
                <a16:creationId xmlns:a16="http://schemas.microsoft.com/office/drawing/2014/main" id="{9F134390-CF66-F043-9AD2-41B6376EA4E4}"/>
              </a:ext>
            </a:extLst>
          </p:cNvPr>
          <p:cNvSpPr>
            <a:spLocks noGrp="1"/>
          </p:cNvSpPr>
          <p:nvPr>
            <p:ph sz="quarter" idx="13"/>
          </p:nvPr>
        </p:nvSpPr>
        <p:spPr>
          <a:xfrm>
            <a:off x="82296" y="1527859"/>
            <a:ext cx="5739951" cy="4340506"/>
          </a:xfrm>
        </p:spPr>
        <p:txBody>
          <a:bodyPr>
            <a:normAutofit lnSpcReduction="10000"/>
          </a:bodyPr>
          <a:lstStyle/>
          <a:p>
            <a:r>
              <a:rPr lang="en-US" dirty="0"/>
              <a:t>225GHz linear spectrum of Monet committed in </a:t>
            </a:r>
            <a:r>
              <a:rPr lang="en-US" dirty="0" err="1"/>
              <a:t>AmLight-ExP</a:t>
            </a:r>
            <a:r>
              <a:rPr lang="en-US" dirty="0"/>
              <a:t> project</a:t>
            </a:r>
          </a:p>
          <a:p>
            <a:r>
              <a:rPr lang="en-US" dirty="0"/>
              <a:t>40GHz of spectrum on SACS is available to the R&amp;E community</a:t>
            </a:r>
          </a:p>
          <a:p>
            <a:r>
              <a:rPr lang="en-US" dirty="0"/>
              <a:t>TENET operates 220G of capacity on WACS</a:t>
            </a:r>
          </a:p>
          <a:p>
            <a:r>
              <a:rPr lang="en-US" dirty="0"/>
              <a:t>South Atlantic </a:t>
            </a:r>
            <a:r>
              <a:rPr lang="en-US" dirty="0" err="1"/>
              <a:t>eXchange</a:t>
            </a:r>
            <a:r>
              <a:rPr lang="en-US" dirty="0"/>
              <a:t> point (SAX) is under development in Fortaleza, led by RNP</a:t>
            </a:r>
          </a:p>
          <a:p>
            <a:r>
              <a:rPr lang="en-US" dirty="0">
                <a:solidFill>
                  <a:schemeClr val="accent1">
                    <a:lumMod val="75000"/>
                  </a:schemeClr>
                </a:solidFill>
              </a:rPr>
              <a:t>R&amp;E exchange point in Cape Town operated by SANREN and TENET</a:t>
            </a:r>
          </a:p>
          <a:p>
            <a:r>
              <a:rPr lang="en-US" dirty="0">
                <a:solidFill>
                  <a:schemeClr val="accent1">
                    <a:lumMod val="75000"/>
                  </a:schemeClr>
                </a:solidFill>
              </a:rPr>
              <a:t>R&amp;E exchange point in Lagos, operated by WACREN</a:t>
            </a:r>
          </a:p>
        </p:txBody>
      </p:sp>
      <p:pic>
        <p:nvPicPr>
          <p:cNvPr id="16" name="Content Placeholder 15">
            <a:extLst>
              <a:ext uri="{FF2B5EF4-FFF2-40B4-BE49-F238E27FC236}">
                <a16:creationId xmlns:a16="http://schemas.microsoft.com/office/drawing/2014/main" id="{4CE10AB2-F58A-4A42-A15E-79CA9288585C}"/>
              </a:ext>
            </a:extLst>
          </p:cNvPr>
          <p:cNvPicPr>
            <a:picLocks noGrp="1" noChangeAspect="1"/>
          </p:cNvPicPr>
          <p:nvPr>
            <p:ph sz="quarter" idx="14"/>
          </p:nvPr>
        </p:nvPicPr>
        <p:blipFill>
          <a:blip r:embed="rId3"/>
          <a:stretch>
            <a:fillRect/>
          </a:stretch>
        </p:blipFill>
        <p:spPr>
          <a:xfrm>
            <a:off x="6055901" y="861060"/>
            <a:ext cx="5648500" cy="5402580"/>
          </a:xfrm>
        </p:spPr>
      </p:pic>
    </p:spTree>
    <p:extLst>
      <p:ext uri="{BB962C8B-B14F-4D97-AF65-F5344CB8AC3E}">
        <p14:creationId xmlns:p14="http://schemas.microsoft.com/office/powerpoint/2010/main" val="974592291"/>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7306</TotalTime>
  <Words>1249</Words>
  <Application>Microsoft Macintosh PowerPoint</Application>
  <PresentationFormat>Widescreen</PresentationFormat>
  <Paragraphs>152</Paragraphs>
  <Slides>13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Georgia</vt:lpstr>
      <vt:lpstr>Trebuchet MS</vt:lpstr>
      <vt:lpstr>Wingdings</vt:lpstr>
      <vt:lpstr>Slipstream</vt:lpstr>
      <vt:lpstr> Regional Networks, Communities and Ecosystems Americas Africa Research and eduCation Lightpaths (AARCLight) Study: Year 1 findings</vt:lpstr>
      <vt:lpstr>AARCLight: Americas Africa Research and eduCation Lightpaths, NSF Award #OAC-1638990</vt:lpstr>
      <vt:lpstr>Collaborative Partners</vt:lpstr>
      <vt:lpstr>Indicators to guide the study</vt:lpstr>
      <vt:lpstr>MeerKAT Radio Telescope</vt:lpstr>
      <vt:lpstr>SKA Data Transport Requirements</vt:lpstr>
      <vt:lpstr>Network performance to Latin America</vt:lpstr>
      <vt:lpstr>New submarine cables in the South Atlantic</vt:lpstr>
      <vt:lpstr>Network infrastructure resources in the Southern Hemisphere (potential leveraging) </vt:lpstr>
      <vt:lpstr>Findings in Year 1</vt:lpstr>
      <vt:lpstr>Year 2 Goals</vt:lpstr>
      <vt:lpstr>Acknowledgment</vt:lpstr>
      <vt:lpstr>THANK YOU! julio@fiu.edu</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victoalia4</dc:creator>
  <cp:lastModifiedBy>Julio Ibarra</cp:lastModifiedBy>
  <cp:revision>293</cp:revision>
  <dcterms:created xsi:type="dcterms:W3CDTF">2017-04-20T03:43:41Z</dcterms:created>
  <dcterms:modified xsi:type="dcterms:W3CDTF">2018-06-05T01:06:25Z</dcterms:modified>
</cp:coreProperties>
</file>