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0"/>
  </p:notesMasterIdLst>
  <p:sldIdLst>
    <p:sldId id="284" r:id="rId6"/>
    <p:sldId id="309" r:id="rId7"/>
    <p:sldId id="297" r:id="rId8"/>
    <p:sldId id="294" r:id="rId9"/>
    <p:sldId id="287" r:id="rId10"/>
    <p:sldId id="291" r:id="rId11"/>
    <p:sldId id="293" r:id="rId12"/>
    <p:sldId id="292" r:id="rId13"/>
    <p:sldId id="296" r:id="rId14"/>
    <p:sldId id="295" r:id="rId15"/>
    <p:sldId id="298" r:id="rId16"/>
    <p:sldId id="288" r:id="rId17"/>
    <p:sldId id="301" r:id="rId18"/>
    <p:sldId id="299" r:id="rId19"/>
    <p:sldId id="305" r:id="rId20"/>
    <p:sldId id="306" r:id="rId21"/>
    <p:sldId id="307" r:id="rId22"/>
    <p:sldId id="308" r:id="rId23"/>
    <p:sldId id="304" r:id="rId24"/>
    <p:sldId id="286" r:id="rId25"/>
    <p:sldId id="290" r:id="rId26"/>
    <p:sldId id="310" r:id="rId27"/>
    <p:sldId id="303" r:id="rId28"/>
    <p:sldId id="300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107"/>
    <a:srgbClr val="14274E"/>
    <a:srgbClr val="666666"/>
    <a:srgbClr val="F5E273"/>
    <a:srgbClr val="82C8E4"/>
    <a:srgbClr val="4992CD"/>
    <a:srgbClr val="2D6B96"/>
    <a:srgbClr val="1C4161"/>
    <a:srgbClr val="CF1753"/>
    <a:srgbClr val="ED1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70000" autoAdjust="0"/>
  </p:normalViewPr>
  <p:slideViewPr>
    <p:cSldViewPr snapToGrid="0">
      <p:cViewPr varScale="1">
        <p:scale>
          <a:sx n="89" d="100"/>
          <a:sy n="89" d="100"/>
        </p:scale>
        <p:origin x="-1344" y="-11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36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98888-E6EA-7949-A9DA-84EE39424F5E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7C755-FBE8-694C-A097-0FFC6139CCC4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ESnet5</a:t>
          </a:r>
          <a:endParaRPr lang="en-US" dirty="0">
            <a:solidFill>
              <a:srgbClr val="6D6E71"/>
            </a:solidFill>
          </a:endParaRPr>
        </a:p>
      </dgm:t>
    </dgm:pt>
    <dgm:pt modelId="{94F9FEA1-70FD-B341-86E9-C39680F5A493}" type="parTrans" cxnId="{4030460B-C109-6A4B-A5FE-3A8CC5B3B1EA}">
      <dgm:prSet/>
      <dgm:spPr/>
      <dgm:t>
        <a:bodyPr/>
        <a:lstStyle/>
        <a:p>
          <a:endParaRPr lang="en-US"/>
        </a:p>
      </dgm:t>
    </dgm:pt>
    <dgm:pt modelId="{9A995E0F-1243-F744-9CBC-B88F745A7FD4}" type="sibTrans" cxnId="{4030460B-C109-6A4B-A5FE-3A8CC5B3B1EA}">
      <dgm:prSet/>
      <dgm:spPr/>
      <dgm:t>
        <a:bodyPr/>
        <a:lstStyle/>
        <a:p>
          <a:endParaRPr lang="en-US"/>
        </a:p>
      </dgm:t>
    </dgm:pt>
    <dgm:pt modelId="{0A46F0DF-25A4-8F49-A32B-9A58E0B0EBDC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Inventory, Modeling, and Planning</a:t>
          </a:r>
          <a:endParaRPr lang="en-US" dirty="0">
            <a:solidFill>
              <a:srgbClr val="6D6E71"/>
            </a:solidFill>
          </a:endParaRPr>
        </a:p>
      </dgm:t>
    </dgm:pt>
    <dgm:pt modelId="{60CD937A-1F86-B047-8308-02D88ACFBC5F}" type="parTrans" cxnId="{6545136F-906C-4D46-9508-6A7B014630B9}">
      <dgm:prSet/>
      <dgm:spPr>
        <a:solidFill>
          <a:srgbClr val="0C5083"/>
        </a:solidFill>
      </dgm:spPr>
      <dgm:t>
        <a:bodyPr/>
        <a:lstStyle/>
        <a:p>
          <a:endParaRPr lang="en-US"/>
        </a:p>
      </dgm:t>
    </dgm:pt>
    <dgm:pt modelId="{2DE60D9B-0F71-6242-AF33-B36136BC7A47}" type="sibTrans" cxnId="{6545136F-906C-4D46-9508-6A7B014630B9}">
      <dgm:prSet/>
      <dgm:spPr/>
      <dgm:t>
        <a:bodyPr/>
        <a:lstStyle/>
        <a:p>
          <a:endParaRPr lang="en-US"/>
        </a:p>
      </dgm:t>
    </dgm:pt>
    <dgm:pt modelId="{B1ECE781-8B45-F94F-A08A-AB1FB5B6E270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Provisioning</a:t>
          </a:r>
          <a:endParaRPr lang="en-US" dirty="0">
            <a:solidFill>
              <a:srgbClr val="6D6E71"/>
            </a:solidFill>
          </a:endParaRPr>
        </a:p>
      </dgm:t>
    </dgm:pt>
    <dgm:pt modelId="{6E4BD4C9-07E0-7F47-B084-6C8A47CF8444}" type="parTrans" cxnId="{FFA941CF-50EC-A148-A577-DD253143D510}">
      <dgm:prSet/>
      <dgm:spPr>
        <a:solidFill>
          <a:srgbClr val="0C5083"/>
        </a:solidFill>
      </dgm:spPr>
      <dgm:t>
        <a:bodyPr/>
        <a:lstStyle/>
        <a:p>
          <a:endParaRPr lang="en-US"/>
        </a:p>
      </dgm:t>
    </dgm:pt>
    <dgm:pt modelId="{F46C52B4-1C46-514A-BF5A-A5F5CC1117E8}" type="sibTrans" cxnId="{FFA941CF-50EC-A148-A577-DD253143D510}">
      <dgm:prSet/>
      <dgm:spPr/>
      <dgm:t>
        <a:bodyPr/>
        <a:lstStyle/>
        <a:p>
          <a:endParaRPr lang="en-US"/>
        </a:p>
      </dgm:t>
    </dgm:pt>
    <dgm:pt modelId="{EAE0E1D4-E660-4F4F-8339-BBE54A2837AC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Monitoring and Reporting</a:t>
          </a:r>
          <a:endParaRPr lang="en-US" dirty="0">
            <a:solidFill>
              <a:srgbClr val="6D6E71"/>
            </a:solidFill>
          </a:endParaRPr>
        </a:p>
      </dgm:t>
    </dgm:pt>
    <dgm:pt modelId="{568DEC1B-38AC-0943-97C8-1DB993F4D6D0}" type="parTrans" cxnId="{88803D4C-D739-3744-807D-88F29CE2A7D5}">
      <dgm:prSet/>
      <dgm:spPr>
        <a:solidFill>
          <a:srgbClr val="0C5083"/>
        </a:solidFill>
      </dgm:spPr>
      <dgm:t>
        <a:bodyPr/>
        <a:lstStyle/>
        <a:p>
          <a:endParaRPr lang="en-US"/>
        </a:p>
      </dgm:t>
    </dgm:pt>
    <dgm:pt modelId="{09414E2E-B3DA-4646-8AC9-E873BDCC11E6}" type="sibTrans" cxnId="{88803D4C-D739-3744-807D-88F29CE2A7D5}">
      <dgm:prSet/>
      <dgm:spPr/>
      <dgm:t>
        <a:bodyPr/>
        <a:lstStyle/>
        <a:p>
          <a:endParaRPr lang="en-US"/>
        </a:p>
      </dgm:t>
    </dgm:pt>
    <dgm:pt modelId="{DB2AEE41-4B8B-F74A-BDD7-D1F71BD42A84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Troubleshooting</a:t>
          </a:r>
          <a:endParaRPr lang="en-US" dirty="0">
            <a:solidFill>
              <a:srgbClr val="6D6E71"/>
            </a:solidFill>
          </a:endParaRPr>
        </a:p>
      </dgm:t>
    </dgm:pt>
    <dgm:pt modelId="{5A36E3A8-7CF5-5B45-B649-13D6F1C6BEEF}" type="parTrans" cxnId="{A5A69F23-0390-6A4B-9332-5DF0E71DE936}">
      <dgm:prSet/>
      <dgm:spPr>
        <a:solidFill>
          <a:srgbClr val="0C5083"/>
        </a:solidFill>
      </dgm:spPr>
      <dgm:t>
        <a:bodyPr/>
        <a:lstStyle/>
        <a:p>
          <a:endParaRPr lang="en-US"/>
        </a:p>
      </dgm:t>
    </dgm:pt>
    <dgm:pt modelId="{F12DA127-D774-8445-85B1-B1F8B38FF50B}" type="sibTrans" cxnId="{A5A69F23-0390-6A4B-9332-5DF0E71DE936}">
      <dgm:prSet/>
      <dgm:spPr/>
      <dgm:t>
        <a:bodyPr/>
        <a:lstStyle/>
        <a:p>
          <a:endParaRPr lang="en-US"/>
        </a:p>
      </dgm:t>
    </dgm:pt>
    <dgm:pt modelId="{4EAF61B6-8DC0-954E-AA54-69DA56A35E84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dirty="0" smtClean="0">
              <a:solidFill>
                <a:srgbClr val="6D6E71"/>
              </a:solidFill>
            </a:rPr>
            <a:t>Security</a:t>
          </a:r>
          <a:endParaRPr lang="en-US" dirty="0">
            <a:solidFill>
              <a:srgbClr val="6D6E71"/>
            </a:solidFill>
          </a:endParaRPr>
        </a:p>
      </dgm:t>
    </dgm:pt>
    <dgm:pt modelId="{08AF1685-B04E-7244-A65B-C47E68E7D144}" type="parTrans" cxnId="{EC7E44B0-8FC7-7142-8633-FFF46490F4A3}">
      <dgm:prSet/>
      <dgm:spPr>
        <a:solidFill>
          <a:srgbClr val="0C5083"/>
        </a:solidFill>
      </dgm:spPr>
      <dgm:t>
        <a:bodyPr/>
        <a:lstStyle/>
        <a:p>
          <a:endParaRPr lang="en-US"/>
        </a:p>
      </dgm:t>
    </dgm:pt>
    <dgm:pt modelId="{B7107A10-43EA-FA44-8E56-16BDD501CE0E}" type="sibTrans" cxnId="{EC7E44B0-8FC7-7142-8633-FFF46490F4A3}">
      <dgm:prSet/>
      <dgm:spPr/>
      <dgm:t>
        <a:bodyPr/>
        <a:lstStyle/>
        <a:p>
          <a:endParaRPr lang="en-US"/>
        </a:p>
      </dgm:t>
    </dgm:pt>
    <dgm:pt modelId="{0BF7D02A-0C3D-2649-959E-64B0F7AFAED9}">
      <dgm:prSet phldrT="[Text]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mtClean="0">
              <a:solidFill>
                <a:srgbClr val="6D6E71"/>
              </a:solidFill>
            </a:rPr>
            <a:t>Installation</a:t>
          </a:r>
          <a:endParaRPr lang="en-US" dirty="0">
            <a:solidFill>
              <a:srgbClr val="6D6E71"/>
            </a:solidFill>
          </a:endParaRPr>
        </a:p>
      </dgm:t>
    </dgm:pt>
    <dgm:pt modelId="{E171B846-AB0E-1A4C-9F4D-EA0B14F54C86}" type="parTrans" cxnId="{8B0B8470-DB23-EF48-B13F-590FAD09DF62}">
      <dgm:prSet/>
      <dgm:spPr>
        <a:solidFill>
          <a:srgbClr val="0B5382"/>
        </a:solidFill>
        <a:ln>
          <a:solidFill>
            <a:srgbClr val="0B5382"/>
          </a:solidFill>
        </a:ln>
      </dgm:spPr>
      <dgm:t>
        <a:bodyPr/>
        <a:lstStyle/>
        <a:p>
          <a:endParaRPr lang="en-US"/>
        </a:p>
      </dgm:t>
    </dgm:pt>
    <dgm:pt modelId="{9064EDA5-6E5D-404B-B5D8-8D811424A676}" type="sibTrans" cxnId="{8B0B8470-DB23-EF48-B13F-590FAD09DF62}">
      <dgm:prSet/>
      <dgm:spPr/>
      <dgm:t>
        <a:bodyPr/>
        <a:lstStyle/>
        <a:p>
          <a:endParaRPr lang="en-US"/>
        </a:p>
      </dgm:t>
    </dgm:pt>
    <dgm:pt modelId="{7495B56E-FAD6-2F41-8635-B3BAE97DD43F}" type="pres">
      <dgm:prSet presAssocID="{83698888-E6EA-7949-A9DA-84EE39424F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565DB-F110-2349-A996-38C148A6216F}" type="pres">
      <dgm:prSet presAssocID="{F147C755-FBE8-694C-A097-0FFC6139CCC4}" presName="centerShape" presStyleLbl="node0" presStyleIdx="0" presStyleCnt="1"/>
      <dgm:spPr/>
      <dgm:t>
        <a:bodyPr/>
        <a:lstStyle/>
        <a:p>
          <a:endParaRPr lang="en-US"/>
        </a:p>
      </dgm:t>
    </dgm:pt>
    <dgm:pt modelId="{E3F0F58D-C783-F04E-9DD2-10B0B89931FA}" type="pres">
      <dgm:prSet presAssocID="{60CD937A-1F86-B047-8308-02D88ACFBC5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5335D17C-9666-C741-9F84-475439296C90}" type="pres">
      <dgm:prSet presAssocID="{0A46F0DF-25A4-8F49-A32B-9A58E0B0EB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12A4-B2CA-5946-B18A-87388A576F09}" type="pres">
      <dgm:prSet presAssocID="{E171B846-AB0E-1A4C-9F4D-EA0B14F54C86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EF2DE65C-58CC-BC4C-BA5C-25653C6F8AB9}" type="pres">
      <dgm:prSet presAssocID="{0BF7D02A-0C3D-2649-959E-64B0F7AFAE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13EFB-D44B-D14B-9DFE-694FEFEA0EAE}" type="pres">
      <dgm:prSet presAssocID="{6E4BD4C9-07E0-7F47-B084-6C8A47CF8444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8A61DD5F-B7AA-7545-B7B9-0A8FBA1075AA}" type="pres">
      <dgm:prSet presAssocID="{B1ECE781-8B45-F94F-A08A-AB1FB5B6E2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71427-006B-3A42-B977-0C874B43AD8A}" type="pres">
      <dgm:prSet presAssocID="{568DEC1B-38AC-0943-97C8-1DB993F4D6D0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1D7ED6F2-4AEF-7F4B-B3D2-47EDF0049BE7}" type="pres">
      <dgm:prSet presAssocID="{EAE0E1D4-E660-4F4F-8339-BBE54A2837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06DCF-4310-7848-B20E-0F38C1934A2E}" type="pres">
      <dgm:prSet presAssocID="{5A36E3A8-7CF5-5B45-B649-13D6F1C6BEEF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7E277AA-6CBB-714E-BA86-E8423B9B4A12}" type="pres">
      <dgm:prSet presAssocID="{DB2AEE41-4B8B-F74A-BDD7-D1F71BD42A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67E17-C172-D946-B389-7D238C4747E2}" type="pres">
      <dgm:prSet presAssocID="{08AF1685-B04E-7244-A65B-C47E68E7D144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227ED894-C63B-4B4B-981B-FA81611C751E}" type="pres">
      <dgm:prSet presAssocID="{4EAF61B6-8DC0-954E-AA54-69DA56A35E8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6C854-A704-0949-AB14-0455265F252B}" type="presOf" srcId="{5A36E3A8-7CF5-5B45-B649-13D6F1C6BEEF}" destId="{27706DCF-4310-7848-B20E-0F38C1934A2E}" srcOrd="0" destOrd="0" presId="urn:microsoft.com/office/officeart/2005/8/layout/radial4"/>
    <dgm:cxn modelId="{FFA941CF-50EC-A148-A577-DD253143D510}" srcId="{F147C755-FBE8-694C-A097-0FFC6139CCC4}" destId="{B1ECE781-8B45-F94F-A08A-AB1FB5B6E270}" srcOrd="2" destOrd="0" parTransId="{6E4BD4C9-07E0-7F47-B084-6C8A47CF8444}" sibTransId="{F46C52B4-1C46-514A-BF5A-A5F5CC1117E8}"/>
    <dgm:cxn modelId="{A5A69F23-0390-6A4B-9332-5DF0E71DE936}" srcId="{F147C755-FBE8-694C-A097-0FFC6139CCC4}" destId="{DB2AEE41-4B8B-F74A-BDD7-D1F71BD42A84}" srcOrd="4" destOrd="0" parTransId="{5A36E3A8-7CF5-5B45-B649-13D6F1C6BEEF}" sibTransId="{F12DA127-D774-8445-85B1-B1F8B38FF50B}"/>
    <dgm:cxn modelId="{1CAA3400-2C6A-5146-9F1A-09177CB9019C}" type="presOf" srcId="{83698888-E6EA-7949-A9DA-84EE39424F5E}" destId="{7495B56E-FAD6-2F41-8635-B3BAE97DD43F}" srcOrd="0" destOrd="0" presId="urn:microsoft.com/office/officeart/2005/8/layout/radial4"/>
    <dgm:cxn modelId="{ACDABEA5-3CAF-5E44-9442-7E52B977AE0F}" type="presOf" srcId="{E171B846-AB0E-1A4C-9F4D-EA0B14F54C86}" destId="{697012A4-B2CA-5946-B18A-87388A576F09}" srcOrd="0" destOrd="0" presId="urn:microsoft.com/office/officeart/2005/8/layout/radial4"/>
    <dgm:cxn modelId="{2D09E91D-B15E-7643-83E0-43EF21207F34}" type="presOf" srcId="{08AF1685-B04E-7244-A65B-C47E68E7D144}" destId="{D5C67E17-C172-D946-B389-7D238C4747E2}" srcOrd="0" destOrd="0" presId="urn:microsoft.com/office/officeart/2005/8/layout/radial4"/>
    <dgm:cxn modelId="{6545136F-906C-4D46-9508-6A7B014630B9}" srcId="{F147C755-FBE8-694C-A097-0FFC6139CCC4}" destId="{0A46F0DF-25A4-8F49-A32B-9A58E0B0EBDC}" srcOrd="0" destOrd="0" parTransId="{60CD937A-1F86-B047-8308-02D88ACFBC5F}" sibTransId="{2DE60D9B-0F71-6242-AF33-B36136BC7A47}"/>
    <dgm:cxn modelId="{06F4052B-6A64-AE48-996F-CB11BB9226F6}" type="presOf" srcId="{568DEC1B-38AC-0943-97C8-1DB993F4D6D0}" destId="{62371427-006B-3A42-B977-0C874B43AD8A}" srcOrd="0" destOrd="0" presId="urn:microsoft.com/office/officeart/2005/8/layout/radial4"/>
    <dgm:cxn modelId="{519A3E59-0CF9-3B4B-A202-64C45DAA32D5}" type="presOf" srcId="{0A46F0DF-25A4-8F49-A32B-9A58E0B0EBDC}" destId="{5335D17C-9666-C741-9F84-475439296C90}" srcOrd="0" destOrd="0" presId="urn:microsoft.com/office/officeart/2005/8/layout/radial4"/>
    <dgm:cxn modelId="{88803D4C-D739-3744-807D-88F29CE2A7D5}" srcId="{F147C755-FBE8-694C-A097-0FFC6139CCC4}" destId="{EAE0E1D4-E660-4F4F-8339-BBE54A2837AC}" srcOrd="3" destOrd="0" parTransId="{568DEC1B-38AC-0943-97C8-1DB993F4D6D0}" sibTransId="{09414E2E-B3DA-4646-8AC9-E873BDCC11E6}"/>
    <dgm:cxn modelId="{4030460B-C109-6A4B-A5FE-3A8CC5B3B1EA}" srcId="{83698888-E6EA-7949-A9DA-84EE39424F5E}" destId="{F147C755-FBE8-694C-A097-0FFC6139CCC4}" srcOrd="0" destOrd="0" parTransId="{94F9FEA1-70FD-B341-86E9-C39680F5A493}" sibTransId="{9A995E0F-1243-F744-9CBC-B88F745A7FD4}"/>
    <dgm:cxn modelId="{8B0B8470-DB23-EF48-B13F-590FAD09DF62}" srcId="{F147C755-FBE8-694C-A097-0FFC6139CCC4}" destId="{0BF7D02A-0C3D-2649-959E-64B0F7AFAED9}" srcOrd="1" destOrd="0" parTransId="{E171B846-AB0E-1A4C-9F4D-EA0B14F54C86}" sibTransId="{9064EDA5-6E5D-404B-B5D8-8D811424A676}"/>
    <dgm:cxn modelId="{AC48478E-E570-DA44-9212-E42FDF7E9ADF}" type="presOf" srcId="{F147C755-FBE8-694C-A097-0FFC6139CCC4}" destId="{F56565DB-F110-2349-A996-38C148A6216F}" srcOrd="0" destOrd="0" presId="urn:microsoft.com/office/officeart/2005/8/layout/radial4"/>
    <dgm:cxn modelId="{8323F60B-87EA-A246-8744-353B36A9DD08}" type="presOf" srcId="{DB2AEE41-4B8B-F74A-BDD7-D1F71BD42A84}" destId="{17E277AA-6CBB-714E-BA86-E8423B9B4A12}" srcOrd="0" destOrd="0" presId="urn:microsoft.com/office/officeart/2005/8/layout/radial4"/>
    <dgm:cxn modelId="{7474C115-ABFD-F747-B3E8-EBD4B088AD38}" type="presOf" srcId="{4EAF61B6-8DC0-954E-AA54-69DA56A35E84}" destId="{227ED894-C63B-4B4B-981B-FA81611C751E}" srcOrd="0" destOrd="0" presId="urn:microsoft.com/office/officeart/2005/8/layout/radial4"/>
    <dgm:cxn modelId="{EC7E44B0-8FC7-7142-8633-FFF46490F4A3}" srcId="{F147C755-FBE8-694C-A097-0FFC6139CCC4}" destId="{4EAF61B6-8DC0-954E-AA54-69DA56A35E84}" srcOrd="5" destOrd="0" parTransId="{08AF1685-B04E-7244-A65B-C47E68E7D144}" sibTransId="{B7107A10-43EA-FA44-8E56-16BDD501CE0E}"/>
    <dgm:cxn modelId="{F7473498-FDC4-1443-AC92-A88D84E074BE}" type="presOf" srcId="{0BF7D02A-0C3D-2649-959E-64B0F7AFAED9}" destId="{EF2DE65C-58CC-BC4C-BA5C-25653C6F8AB9}" srcOrd="0" destOrd="0" presId="urn:microsoft.com/office/officeart/2005/8/layout/radial4"/>
    <dgm:cxn modelId="{814E7B0B-1BB5-8443-B462-39ADADE1F63C}" type="presOf" srcId="{6E4BD4C9-07E0-7F47-B084-6C8A47CF8444}" destId="{58B13EFB-D44B-D14B-9DFE-694FEFEA0EAE}" srcOrd="0" destOrd="0" presId="urn:microsoft.com/office/officeart/2005/8/layout/radial4"/>
    <dgm:cxn modelId="{88A27314-7585-4B42-B13C-ED09CB024B22}" type="presOf" srcId="{B1ECE781-8B45-F94F-A08A-AB1FB5B6E270}" destId="{8A61DD5F-B7AA-7545-B7B9-0A8FBA1075AA}" srcOrd="0" destOrd="0" presId="urn:microsoft.com/office/officeart/2005/8/layout/radial4"/>
    <dgm:cxn modelId="{BA513F7C-D96E-CD4B-8814-7A259D554074}" type="presOf" srcId="{EAE0E1D4-E660-4F4F-8339-BBE54A2837AC}" destId="{1D7ED6F2-4AEF-7F4B-B3D2-47EDF0049BE7}" srcOrd="0" destOrd="0" presId="urn:microsoft.com/office/officeart/2005/8/layout/radial4"/>
    <dgm:cxn modelId="{4DD6A557-1B62-6D40-BDBB-EF315C568031}" type="presOf" srcId="{60CD937A-1F86-B047-8308-02D88ACFBC5F}" destId="{E3F0F58D-C783-F04E-9DD2-10B0B89931FA}" srcOrd="0" destOrd="0" presId="urn:microsoft.com/office/officeart/2005/8/layout/radial4"/>
    <dgm:cxn modelId="{FF8615ED-ECC2-3545-A23C-BCB7D58E74D4}" type="presParOf" srcId="{7495B56E-FAD6-2F41-8635-B3BAE97DD43F}" destId="{F56565DB-F110-2349-A996-38C148A6216F}" srcOrd="0" destOrd="0" presId="urn:microsoft.com/office/officeart/2005/8/layout/radial4"/>
    <dgm:cxn modelId="{73BC0F31-1A25-7945-AAF6-BF6053661C2F}" type="presParOf" srcId="{7495B56E-FAD6-2F41-8635-B3BAE97DD43F}" destId="{E3F0F58D-C783-F04E-9DD2-10B0B89931FA}" srcOrd="1" destOrd="0" presId="urn:microsoft.com/office/officeart/2005/8/layout/radial4"/>
    <dgm:cxn modelId="{500AB74B-5434-914E-A1D3-4BE557B3EA82}" type="presParOf" srcId="{7495B56E-FAD6-2F41-8635-B3BAE97DD43F}" destId="{5335D17C-9666-C741-9F84-475439296C90}" srcOrd="2" destOrd="0" presId="urn:microsoft.com/office/officeart/2005/8/layout/radial4"/>
    <dgm:cxn modelId="{3A19B5B6-D2E0-7E48-A2B2-92D3A4FB6C22}" type="presParOf" srcId="{7495B56E-FAD6-2F41-8635-B3BAE97DD43F}" destId="{697012A4-B2CA-5946-B18A-87388A576F09}" srcOrd="3" destOrd="0" presId="urn:microsoft.com/office/officeart/2005/8/layout/radial4"/>
    <dgm:cxn modelId="{5C7E1A52-0ECC-9D4F-9940-5909E48296BF}" type="presParOf" srcId="{7495B56E-FAD6-2F41-8635-B3BAE97DD43F}" destId="{EF2DE65C-58CC-BC4C-BA5C-25653C6F8AB9}" srcOrd="4" destOrd="0" presId="urn:microsoft.com/office/officeart/2005/8/layout/radial4"/>
    <dgm:cxn modelId="{26B8936E-557F-E14D-BCC2-8CD2055523C4}" type="presParOf" srcId="{7495B56E-FAD6-2F41-8635-B3BAE97DD43F}" destId="{58B13EFB-D44B-D14B-9DFE-694FEFEA0EAE}" srcOrd="5" destOrd="0" presId="urn:microsoft.com/office/officeart/2005/8/layout/radial4"/>
    <dgm:cxn modelId="{2F5D8849-93B0-1B4D-96D1-5E38C435E40E}" type="presParOf" srcId="{7495B56E-FAD6-2F41-8635-B3BAE97DD43F}" destId="{8A61DD5F-B7AA-7545-B7B9-0A8FBA1075AA}" srcOrd="6" destOrd="0" presId="urn:microsoft.com/office/officeart/2005/8/layout/radial4"/>
    <dgm:cxn modelId="{1584EE9C-D72B-044B-A5CC-008DC74DBFA1}" type="presParOf" srcId="{7495B56E-FAD6-2F41-8635-B3BAE97DD43F}" destId="{62371427-006B-3A42-B977-0C874B43AD8A}" srcOrd="7" destOrd="0" presId="urn:microsoft.com/office/officeart/2005/8/layout/radial4"/>
    <dgm:cxn modelId="{5260C22D-66D1-8249-878B-F2B080C42EBA}" type="presParOf" srcId="{7495B56E-FAD6-2F41-8635-B3BAE97DD43F}" destId="{1D7ED6F2-4AEF-7F4B-B3D2-47EDF0049BE7}" srcOrd="8" destOrd="0" presId="urn:microsoft.com/office/officeart/2005/8/layout/radial4"/>
    <dgm:cxn modelId="{13E377E2-D5DE-FD44-AC7E-6C4059E6582F}" type="presParOf" srcId="{7495B56E-FAD6-2F41-8635-B3BAE97DD43F}" destId="{27706DCF-4310-7848-B20E-0F38C1934A2E}" srcOrd="9" destOrd="0" presId="urn:microsoft.com/office/officeart/2005/8/layout/radial4"/>
    <dgm:cxn modelId="{59B659A1-EBFC-7341-8983-FF9795329D5E}" type="presParOf" srcId="{7495B56E-FAD6-2F41-8635-B3BAE97DD43F}" destId="{17E277AA-6CBB-714E-BA86-E8423B9B4A12}" srcOrd="10" destOrd="0" presId="urn:microsoft.com/office/officeart/2005/8/layout/radial4"/>
    <dgm:cxn modelId="{67B25A7A-C2F4-0348-8BD0-264E25E0FA51}" type="presParOf" srcId="{7495B56E-FAD6-2F41-8635-B3BAE97DD43F}" destId="{D5C67E17-C172-D946-B389-7D238C4747E2}" srcOrd="11" destOrd="0" presId="urn:microsoft.com/office/officeart/2005/8/layout/radial4"/>
    <dgm:cxn modelId="{694995DB-90FC-5A4B-AF6F-4CE0DD3A3926}" type="presParOf" srcId="{7495B56E-FAD6-2F41-8635-B3BAE97DD43F}" destId="{227ED894-C63B-4B4B-981B-FA81611C751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98888-E6EA-7949-A9DA-84EE39424F5E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7C755-FBE8-694C-A097-0FFC6139CCC4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3600" dirty="0" err="1" smtClean="0">
              <a:solidFill>
                <a:srgbClr val="6D6E71"/>
              </a:solidFill>
            </a:rPr>
            <a:t>ESnet</a:t>
          </a:r>
          <a:endParaRPr lang="en-US" sz="3200" dirty="0">
            <a:solidFill>
              <a:srgbClr val="6D6E71"/>
            </a:solidFill>
          </a:endParaRPr>
        </a:p>
      </dgm:t>
    </dgm:pt>
    <dgm:pt modelId="{94F9FEA1-70FD-B341-86E9-C39680F5A493}" type="parTrans" cxnId="{4030460B-C109-6A4B-A5FE-3A8CC5B3B1EA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9A995E0F-1243-F744-9CBC-B88F745A7FD4}" type="sibTrans" cxnId="{4030460B-C109-6A4B-A5FE-3A8CC5B3B1EA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0A46F0DF-25A4-8F49-A32B-9A58E0B0EBDC}">
      <dgm:prSet phldrT="[Text]" custT="1"/>
      <dgm:spPr>
        <a:solidFill>
          <a:srgbClr val="9FC5E9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rgbClr val="6D6E71"/>
              </a:solidFill>
            </a:rPr>
            <a:t>Network Planning</a:t>
          </a:r>
          <a:endParaRPr lang="en-US" sz="1100" dirty="0">
            <a:solidFill>
              <a:srgbClr val="6D6E71"/>
            </a:solidFill>
          </a:endParaRPr>
        </a:p>
      </dgm:t>
    </dgm:pt>
    <dgm:pt modelId="{60CD937A-1F86-B047-8308-02D88ACFBC5F}" type="parTrans" cxnId="{6545136F-906C-4D46-9508-6A7B014630B9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2DE60D9B-0F71-6242-AF33-B36136BC7A47}" type="sibTrans" cxnId="{6545136F-906C-4D46-9508-6A7B014630B9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B1ECE781-8B45-F94F-A08A-AB1FB5B6E270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1100" dirty="0" smtClean="0">
              <a:solidFill>
                <a:srgbClr val="6D6E71"/>
              </a:solidFill>
            </a:rPr>
            <a:t>Network Engineering</a:t>
          </a:r>
          <a:endParaRPr lang="en-US" sz="1100" dirty="0">
            <a:solidFill>
              <a:srgbClr val="6D6E71"/>
            </a:solidFill>
          </a:endParaRPr>
        </a:p>
      </dgm:t>
    </dgm:pt>
    <dgm:pt modelId="{6E4BD4C9-07E0-7F47-B084-6C8A47CF8444}" type="parTrans" cxnId="{FFA941CF-50EC-A148-A577-DD253143D510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F46C52B4-1C46-514A-BF5A-A5F5CC1117E8}" type="sibTrans" cxnId="{FFA941CF-50EC-A148-A577-DD253143D510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EAE0E1D4-E660-4F4F-8339-BBE54A2837AC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1100" dirty="0" smtClean="0">
              <a:solidFill>
                <a:srgbClr val="6D6E71"/>
              </a:solidFill>
            </a:rPr>
            <a:t>Network Security</a:t>
          </a:r>
          <a:endParaRPr lang="en-US" sz="1100" dirty="0">
            <a:solidFill>
              <a:srgbClr val="6D6E71"/>
            </a:solidFill>
          </a:endParaRPr>
        </a:p>
      </dgm:t>
    </dgm:pt>
    <dgm:pt modelId="{568DEC1B-38AC-0943-97C8-1DB993F4D6D0}" type="parTrans" cxnId="{88803D4C-D739-3744-807D-88F29CE2A7D5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09414E2E-B3DA-4646-8AC9-E873BDCC11E6}" type="sibTrans" cxnId="{88803D4C-D739-3744-807D-88F29CE2A7D5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DB2AEE41-4B8B-F74A-BDD7-D1F71BD42A84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endParaRPr lang="en-US" sz="1000" dirty="0">
            <a:solidFill>
              <a:srgbClr val="6D6E71"/>
            </a:solidFill>
          </a:endParaRPr>
        </a:p>
      </dgm:t>
    </dgm:pt>
    <dgm:pt modelId="{5A36E3A8-7CF5-5B45-B649-13D6F1C6BEEF}" type="parTrans" cxnId="{A5A69F23-0390-6A4B-9332-5DF0E71DE936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F12DA127-D774-8445-85B1-B1F8B38FF50B}" type="sibTrans" cxnId="{A5A69F23-0390-6A4B-9332-5DF0E71DE936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4CB90405-37D1-FB44-A3E4-1924CE540267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1100" dirty="0" smtClean="0">
              <a:solidFill>
                <a:srgbClr val="6D6E71"/>
              </a:solidFill>
            </a:rPr>
            <a:t>Scientists</a:t>
          </a:r>
          <a:endParaRPr lang="en-US" sz="1000" dirty="0">
            <a:solidFill>
              <a:srgbClr val="6D6E71"/>
            </a:solidFill>
          </a:endParaRPr>
        </a:p>
      </dgm:t>
    </dgm:pt>
    <dgm:pt modelId="{2BE3F7D0-B10F-9643-8549-34CCD3876F35}" type="parTrans" cxnId="{8DFD04A3-F454-8841-A483-FC9C1E7BD2A5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6059A1E8-DC28-E94A-B298-870C80FC8620}" type="sibTrans" cxnId="{8DFD04A3-F454-8841-A483-FC9C1E7BD2A5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EDD1AB39-9A20-3748-91A5-AA7420C53CBA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endParaRPr lang="en-US" sz="900" dirty="0">
            <a:solidFill>
              <a:srgbClr val="6D6E71"/>
            </a:solidFill>
          </a:endParaRPr>
        </a:p>
      </dgm:t>
    </dgm:pt>
    <dgm:pt modelId="{B16FB62C-418C-2C42-8FEB-984D24903822}" type="parTrans" cxnId="{C1FA6C87-61B3-C149-89C7-7E7C0140EF45}">
      <dgm:prSet/>
      <dgm:spPr/>
      <dgm:t>
        <a:bodyPr/>
        <a:lstStyle/>
        <a:p>
          <a:endParaRPr lang="en-US" sz="1400"/>
        </a:p>
      </dgm:t>
    </dgm:pt>
    <dgm:pt modelId="{09AB51A1-5465-2F48-AA1C-4E9697B54209}" type="sibTrans" cxnId="{C1FA6C87-61B3-C149-89C7-7E7C0140EF45}">
      <dgm:prSet/>
      <dgm:spPr/>
      <dgm:t>
        <a:bodyPr/>
        <a:lstStyle/>
        <a:p>
          <a:endParaRPr lang="en-US" sz="1400"/>
        </a:p>
      </dgm:t>
    </dgm:pt>
    <dgm:pt modelId="{8D074604-9189-B245-98D6-1C6964DCFA25}">
      <dgm:prSet phldrT="[Text]" custT="1"/>
      <dgm:spPr>
        <a:solidFill>
          <a:srgbClr val="0C5083"/>
        </a:solidFill>
      </dgm:spPr>
      <dgm:t>
        <a:bodyPr/>
        <a:lstStyle/>
        <a:p>
          <a:endParaRPr lang="en-US" sz="1000" dirty="0">
            <a:solidFill>
              <a:schemeClr val="bg1"/>
            </a:solidFill>
          </a:endParaRPr>
        </a:p>
      </dgm:t>
    </dgm:pt>
    <dgm:pt modelId="{DC273B22-8A51-B745-B285-999CE59CC190}" type="parTrans" cxnId="{449E802E-E3B8-614A-9E33-7DCB89F9AF3B}">
      <dgm:prSet/>
      <dgm:spPr/>
      <dgm:t>
        <a:bodyPr/>
        <a:lstStyle/>
        <a:p>
          <a:endParaRPr lang="en-US" sz="1400"/>
        </a:p>
      </dgm:t>
    </dgm:pt>
    <dgm:pt modelId="{9898663A-07B1-3540-A89A-FE9B33A383F5}" type="sibTrans" cxnId="{449E802E-E3B8-614A-9E33-7DCB89F9AF3B}">
      <dgm:prSet/>
      <dgm:spPr/>
      <dgm:t>
        <a:bodyPr/>
        <a:lstStyle/>
        <a:p>
          <a:endParaRPr lang="en-US" sz="1400"/>
        </a:p>
      </dgm:t>
    </dgm:pt>
    <dgm:pt modelId="{E7F03271-569C-924E-AA27-0CE714FD4195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1050" dirty="0" smtClean="0">
              <a:solidFill>
                <a:srgbClr val="6D6E71"/>
              </a:solidFill>
            </a:rPr>
            <a:t>Science Engagement</a:t>
          </a:r>
          <a:endParaRPr lang="en-US" sz="1050" dirty="0">
            <a:solidFill>
              <a:srgbClr val="6D6E71"/>
            </a:solidFill>
          </a:endParaRPr>
        </a:p>
      </dgm:t>
    </dgm:pt>
    <dgm:pt modelId="{5A586521-6F1B-F84C-A2CB-190BF21CEE6B}" type="parTrans" cxnId="{ED0D4327-716E-D84C-9849-6D88B5D6C09D}">
      <dgm:prSet/>
      <dgm:spPr/>
      <dgm:t>
        <a:bodyPr/>
        <a:lstStyle/>
        <a:p>
          <a:endParaRPr lang="en-US" sz="1400"/>
        </a:p>
      </dgm:t>
    </dgm:pt>
    <dgm:pt modelId="{F637EDCF-F68F-3141-A6B8-6D60F167DF19}" type="sibTrans" cxnId="{ED0D4327-716E-D84C-9849-6D88B5D6C09D}">
      <dgm:prSet/>
      <dgm:spPr/>
      <dgm:t>
        <a:bodyPr/>
        <a:lstStyle/>
        <a:p>
          <a:endParaRPr lang="en-US" sz="1400"/>
        </a:p>
      </dgm:t>
    </dgm:pt>
    <dgm:pt modelId="{789A2E36-4D34-C341-997A-06D0DFE50F6D}">
      <dgm:prSet phldrT="[Text]" custT="1"/>
      <dgm:spPr>
        <a:solidFill>
          <a:srgbClr val="9FC5E9"/>
        </a:solidFill>
        <a:ln>
          <a:solidFill>
            <a:srgbClr val="58585B"/>
          </a:solidFill>
        </a:ln>
      </dgm:spPr>
      <dgm:t>
        <a:bodyPr/>
        <a:lstStyle/>
        <a:p>
          <a:r>
            <a:rPr lang="en-US" sz="1100" dirty="0" smtClean="0">
              <a:solidFill>
                <a:srgbClr val="6D6E71"/>
              </a:solidFill>
            </a:rPr>
            <a:t>Network Operations</a:t>
          </a:r>
          <a:endParaRPr lang="en-US" sz="1100" dirty="0">
            <a:solidFill>
              <a:srgbClr val="6D6E71"/>
            </a:solidFill>
          </a:endParaRPr>
        </a:p>
      </dgm:t>
    </dgm:pt>
    <dgm:pt modelId="{109CEEAF-7A57-9B45-8F89-396828D8B7EE}" type="parTrans" cxnId="{5BE141A5-891D-0F4F-8528-F75D2B3CF798}">
      <dgm:prSet/>
      <dgm:spPr/>
      <dgm:t>
        <a:bodyPr/>
        <a:lstStyle/>
        <a:p>
          <a:endParaRPr lang="en-US" sz="1400"/>
        </a:p>
      </dgm:t>
    </dgm:pt>
    <dgm:pt modelId="{EFF935AC-BCDA-B44D-AC79-D09498398564}" type="sibTrans" cxnId="{5BE141A5-891D-0F4F-8528-F75D2B3CF798}">
      <dgm:prSet/>
      <dgm:spPr/>
      <dgm:t>
        <a:bodyPr/>
        <a:lstStyle/>
        <a:p>
          <a:endParaRPr lang="en-US" sz="1400"/>
        </a:p>
      </dgm:t>
    </dgm:pt>
    <dgm:pt modelId="{49D0839D-14FD-204F-86DF-CA7C262D826A}" type="pres">
      <dgm:prSet presAssocID="{83698888-E6EA-7949-A9DA-84EE39424F5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97D9A-3903-BB4C-A140-B621571C4C6D}" type="pres">
      <dgm:prSet presAssocID="{83698888-E6EA-7949-A9DA-84EE39424F5E}" presName="radial" presStyleCnt="0">
        <dgm:presLayoutVars>
          <dgm:animLvl val="ctr"/>
        </dgm:presLayoutVars>
      </dgm:prSet>
      <dgm:spPr/>
    </dgm:pt>
    <dgm:pt modelId="{68983441-7FB8-354E-BB13-34B1C9BE443D}" type="pres">
      <dgm:prSet presAssocID="{F147C755-FBE8-694C-A097-0FFC6139CCC4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334F5DA1-C8E4-E34E-99FC-7BA0DDA903B2}" type="pres">
      <dgm:prSet presAssocID="{0A46F0DF-25A4-8F49-A32B-9A58E0B0EBDC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C6A0-AC75-2741-B9C7-FCA994743FFE}" type="pres">
      <dgm:prSet presAssocID="{B1ECE781-8B45-F94F-A08A-AB1FB5B6E270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DCB1F-530C-AE4A-8ABC-7528B81DA24F}" type="pres">
      <dgm:prSet presAssocID="{789A2E36-4D34-C341-997A-06D0DFE50F6D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E846-8CA9-3B4A-966B-4B60F30276EE}" type="pres">
      <dgm:prSet presAssocID="{EAE0E1D4-E660-4F4F-8339-BBE54A2837AC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0D4F7-E4E8-DE44-BE15-E38A5EFF4720}" type="pres">
      <dgm:prSet presAssocID="{EDD1AB39-9A20-3748-91A5-AA7420C53CBA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967E2-6867-044A-AD16-5FD7FC79CB75}" type="pres">
      <dgm:prSet presAssocID="{E7F03271-569C-924E-AA27-0CE714FD419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B397-5EE4-AF4B-BD1D-938AFDAFFB09}" type="pres">
      <dgm:prSet presAssocID="{DB2AEE41-4B8B-F74A-BDD7-D1F71BD42A8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2CE8C-C841-A844-BBE2-CCCE71B06647}" type="pres">
      <dgm:prSet presAssocID="{4CB90405-37D1-FB44-A3E4-1924CE54026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5ADA0-3613-7F46-8225-8E5920952CCE}" type="presOf" srcId="{B1ECE781-8B45-F94F-A08A-AB1FB5B6E270}" destId="{741BC6A0-AC75-2741-B9C7-FCA994743FFE}" srcOrd="0" destOrd="0" presId="urn:microsoft.com/office/officeart/2005/8/layout/radial3"/>
    <dgm:cxn modelId="{FFA941CF-50EC-A148-A577-DD253143D510}" srcId="{F147C755-FBE8-694C-A097-0FFC6139CCC4}" destId="{B1ECE781-8B45-F94F-A08A-AB1FB5B6E270}" srcOrd="1" destOrd="0" parTransId="{6E4BD4C9-07E0-7F47-B084-6C8A47CF8444}" sibTransId="{F46C52B4-1C46-514A-BF5A-A5F5CC1117E8}"/>
    <dgm:cxn modelId="{3E8B91BF-7CCC-5540-8D1F-444E9F2E2D0A}" type="presOf" srcId="{83698888-E6EA-7949-A9DA-84EE39424F5E}" destId="{49D0839D-14FD-204F-86DF-CA7C262D826A}" srcOrd="0" destOrd="0" presId="urn:microsoft.com/office/officeart/2005/8/layout/radial3"/>
    <dgm:cxn modelId="{72D0D3FA-C58B-DE4D-97D0-B789410F520E}" type="presOf" srcId="{DB2AEE41-4B8B-F74A-BDD7-D1F71BD42A84}" destId="{E088B397-5EE4-AF4B-BD1D-938AFDAFFB09}" srcOrd="0" destOrd="0" presId="urn:microsoft.com/office/officeart/2005/8/layout/radial3"/>
    <dgm:cxn modelId="{449E802E-E3B8-614A-9E33-7DCB89F9AF3B}" srcId="{83698888-E6EA-7949-A9DA-84EE39424F5E}" destId="{8D074604-9189-B245-98D6-1C6964DCFA25}" srcOrd="1" destOrd="0" parTransId="{DC273B22-8A51-B745-B285-999CE59CC190}" sibTransId="{9898663A-07B1-3540-A89A-FE9B33A383F5}"/>
    <dgm:cxn modelId="{EF14F2D8-81CB-4F43-A2CD-09E4B0FD08F3}" type="presOf" srcId="{EDD1AB39-9A20-3748-91A5-AA7420C53CBA}" destId="{F0A0D4F7-E4E8-DE44-BE15-E38A5EFF4720}" srcOrd="0" destOrd="0" presId="urn:microsoft.com/office/officeart/2005/8/layout/radial3"/>
    <dgm:cxn modelId="{A5A69F23-0390-6A4B-9332-5DF0E71DE936}" srcId="{F147C755-FBE8-694C-A097-0FFC6139CCC4}" destId="{DB2AEE41-4B8B-F74A-BDD7-D1F71BD42A84}" srcOrd="6" destOrd="0" parTransId="{5A36E3A8-7CF5-5B45-B649-13D6F1C6BEEF}" sibTransId="{F12DA127-D774-8445-85B1-B1F8B38FF50B}"/>
    <dgm:cxn modelId="{F5EB80AB-38A4-6948-B5C0-7300EC9CC45A}" type="presOf" srcId="{0A46F0DF-25A4-8F49-A32B-9A58E0B0EBDC}" destId="{334F5DA1-C8E4-E34E-99FC-7BA0DDA903B2}" srcOrd="0" destOrd="0" presId="urn:microsoft.com/office/officeart/2005/8/layout/radial3"/>
    <dgm:cxn modelId="{6545136F-906C-4D46-9508-6A7B014630B9}" srcId="{F147C755-FBE8-694C-A097-0FFC6139CCC4}" destId="{0A46F0DF-25A4-8F49-A32B-9A58E0B0EBDC}" srcOrd="0" destOrd="0" parTransId="{60CD937A-1F86-B047-8308-02D88ACFBC5F}" sibTransId="{2DE60D9B-0F71-6242-AF33-B36136BC7A47}"/>
    <dgm:cxn modelId="{27C42608-90F4-1A49-84AA-15D6B28785F4}" type="presOf" srcId="{EAE0E1D4-E660-4F4F-8339-BBE54A2837AC}" destId="{61D5E846-8CA9-3B4A-966B-4B60F30276EE}" srcOrd="0" destOrd="0" presId="urn:microsoft.com/office/officeart/2005/8/layout/radial3"/>
    <dgm:cxn modelId="{C1FA6C87-61B3-C149-89C7-7E7C0140EF45}" srcId="{F147C755-FBE8-694C-A097-0FFC6139CCC4}" destId="{EDD1AB39-9A20-3748-91A5-AA7420C53CBA}" srcOrd="4" destOrd="0" parTransId="{B16FB62C-418C-2C42-8FEB-984D24903822}" sibTransId="{09AB51A1-5465-2F48-AA1C-4E9697B54209}"/>
    <dgm:cxn modelId="{88803D4C-D739-3744-807D-88F29CE2A7D5}" srcId="{F147C755-FBE8-694C-A097-0FFC6139CCC4}" destId="{EAE0E1D4-E660-4F4F-8339-BBE54A2837AC}" srcOrd="3" destOrd="0" parTransId="{568DEC1B-38AC-0943-97C8-1DB993F4D6D0}" sibTransId="{09414E2E-B3DA-4646-8AC9-E873BDCC11E6}"/>
    <dgm:cxn modelId="{4030460B-C109-6A4B-A5FE-3A8CC5B3B1EA}" srcId="{83698888-E6EA-7949-A9DA-84EE39424F5E}" destId="{F147C755-FBE8-694C-A097-0FFC6139CCC4}" srcOrd="0" destOrd="0" parTransId="{94F9FEA1-70FD-B341-86E9-C39680F5A493}" sibTransId="{9A995E0F-1243-F744-9CBC-B88F745A7FD4}"/>
    <dgm:cxn modelId="{3E1903D5-8A35-0F40-B730-6738E0F92066}" type="presOf" srcId="{E7F03271-569C-924E-AA27-0CE714FD4195}" destId="{42A967E2-6867-044A-AD16-5FD7FC79CB75}" srcOrd="0" destOrd="0" presId="urn:microsoft.com/office/officeart/2005/8/layout/radial3"/>
    <dgm:cxn modelId="{E8429C56-012E-5940-AA5C-87A90195D8D4}" type="presOf" srcId="{F147C755-FBE8-694C-A097-0FFC6139CCC4}" destId="{68983441-7FB8-354E-BB13-34B1C9BE443D}" srcOrd="0" destOrd="0" presId="urn:microsoft.com/office/officeart/2005/8/layout/radial3"/>
    <dgm:cxn modelId="{5BE141A5-891D-0F4F-8528-F75D2B3CF798}" srcId="{F147C755-FBE8-694C-A097-0FFC6139CCC4}" destId="{789A2E36-4D34-C341-997A-06D0DFE50F6D}" srcOrd="2" destOrd="0" parTransId="{109CEEAF-7A57-9B45-8F89-396828D8B7EE}" sibTransId="{EFF935AC-BCDA-B44D-AC79-D09498398564}"/>
    <dgm:cxn modelId="{EBFA3F0C-7973-764D-ABB3-A19A1BDF67B4}" type="presOf" srcId="{789A2E36-4D34-C341-997A-06D0DFE50F6D}" destId="{E62DCB1F-530C-AE4A-8ABC-7528B81DA24F}" srcOrd="0" destOrd="0" presId="urn:microsoft.com/office/officeart/2005/8/layout/radial3"/>
    <dgm:cxn modelId="{8DFD04A3-F454-8841-A483-FC9C1E7BD2A5}" srcId="{F147C755-FBE8-694C-A097-0FFC6139CCC4}" destId="{4CB90405-37D1-FB44-A3E4-1924CE540267}" srcOrd="7" destOrd="0" parTransId="{2BE3F7D0-B10F-9643-8549-34CCD3876F35}" sibTransId="{6059A1E8-DC28-E94A-B298-870C80FC8620}"/>
    <dgm:cxn modelId="{ED0D4327-716E-D84C-9849-6D88B5D6C09D}" srcId="{F147C755-FBE8-694C-A097-0FFC6139CCC4}" destId="{E7F03271-569C-924E-AA27-0CE714FD4195}" srcOrd="5" destOrd="0" parTransId="{5A586521-6F1B-F84C-A2CB-190BF21CEE6B}" sibTransId="{F637EDCF-F68F-3141-A6B8-6D60F167DF19}"/>
    <dgm:cxn modelId="{0AA59BCA-F344-8347-A5AA-043A925834C1}" type="presOf" srcId="{4CB90405-37D1-FB44-A3E4-1924CE540267}" destId="{2142CE8C-C841-A844-BBE2-CCCE71B06647}" srcOrd="0" destOrd="0" presId="urn:microsoft.com/office/officeart/2005/8/layout/radial3"/>
    <dgm:cxn modelId="{EC36DE00-0AA4-C241-9EE1-FA2C317AA918}" type="presParOf" srcId="{49D0839D-14FD-204F-86DF-CA7C262D826A}" destId="{0E097D9A-3903-BB4C-A140-B621571C4C6D}" srcOrd="0" destOrd="0" presId="urn:microsoft.com/office/officeart/2005/8/layout/radial3"/>
    <dgm:cxn modelId="{349D1102-D013-504F-AC5C-F7DC8F5E7870}" type="presParOf" srcId="{0E097D9A-3903-BB4C-A140-B621571C4C6D}" destId="{68983441-7FB8-354E-BB13-34B1C9BE443D}" srcOrd="0" destOrd="0" presId="urn:microsoft.com/office/officeart/2005/8/layout/radial3"/>
    <dgm:cxn modelId="{522B7323-44CA-1B44-A5E3-47D680B80679}" type="presParOf" srcId="{0E097D9A-3903-BB4C-A140-B621571C4C6D}" destId="{334F5DA1-C8E4-E34E-99FC-7BA0DDA903B2}" srcOrd="1" destOrd="0" presId="urn:microsoft.com/office/officeart/2005/8/layout/radial3"/>
    <dgm:cxn modelId="{C67E2135-1AF0-1749-A883-0E2EDB0B2270}" type="presParOf" srcId="{0E097D9A-3903-BB4C-A140-B621571C4C6D}" destId="{741BC6A0-AC75-2741-B9C7-FCA994743FFE}" srcOrd="2" destOrd="0" presId="urn:microsoft.com/office/officeart/2005/8/layout/radial3"/>
    <dgm:cxn modelId="{2C22FEB3-3012-994B-AAD1-5B96CEED0349}" type="presParOf" srcId="{0E097D9A-3903-BB4C-A140-B621571C4C6D}" destId="{E62DCB1F-530C-AE4A-8ABC-7528B81DA24F}" srcOrd="3" destOrd="0" presId="urn:microsoft.com/office/officeart/2005/8/layout/radial3"/>
    <dgm:cxn modelId="{89767DDD-D194-124B-8C8B-91E8EA143C0A}" type="presParOf" srcId="{0E097D9A-3903-BB4C-A140-B621571C4C6D}" destId="{61D5E846-8CA9-3B4A-966B-4B60F30276EE}" srcOrd="4" destOrd="0" presId="urn:microsoft.com/office/officeart/2005/8/layout/radial3"/>
    <dgm:cxn modelId="{C2FB381D-EBC9-B540-9BA7-D48E85F0EB56}" type="presParOf" srcId="{0E097D9A-3903-BB4C-A140-B621571C4C6D}" destId="{F0A0D4F7-E4E8-DE44-BE15-E38A5EFF4720}" srcOrd="5" destOrd="0" presId="urn:microsoft.com/office/officeart/2005/8/layout/radial3"/>
    <dgm:cxn modelId="{0CA529D6-2967-4C45-B799-1D20410819C4}" type="presParOf" srcId="{0E097D9A-3903-BB4C-A140-B621571C4C6D}" destId="{42A967E2-6867-044A-AD16-5FD7FC79CB75}" srcOrd="6" destOrd="0" presId="urn:microsoft.com/office/officeart/2005/8/layout/radial3"/>
    <dgm:cxn modelId="{EA0706A1-AB74-0642-B050-24652A7C0719}" type="presParOf" srcId="{0E097D9A-3903-BB4C-A140-B621571C4C6D}" destId="{E088B397-5EE4-AF4B-BD1D-938AFDAFFB09}" srcOrd="7" destOrd="0" presId="urn:microsoft.com/office/officeart/2005/8/layout/radial3"/>
    <dgm:cxn modelId="{D825B9DF-F019-C340-A702-6237FE9E527A}" type="presParOf" srcId="{0E097D9A-3903-BB4C-A140-B621571C4C6D}" destId="{2142CE8C-C841-A844-BBE2-CCCE71B06647}" srcOrd="8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65DB-F110-2349-A996-38C148A6216F}">
      <dsp:nvSpPr>
        <dsp:cNvPr id="0" name=""/>
        <dsp:cNvSpPr/>
      </dsp:nvSpPr>
      <dsp:spPr>
        <a:xfrm>
          <a:off x="1771052" y="1633924"/>
          <a:ext cx="1296113" cy="1296113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6D6E71"/>
              </a:solidFill>
            </a:rPr>
            <a:t>ESnet5</a:t>
          </a:r>
          <a:endParaRPr lang="en-US" sz="2400" kern="1200" dirty="0">
            <a:solidFill>
              <a:srgbClr val="6D6E71"/>
            </a:solidFill>
          </a:endParaRPr>
        </a:p>
      </dsp:txBody>
      <dsp:txXfrm>
        <a:off x="1960863" y="1823735"/>
        <a:ext cx="916491" cy="916491"/>
      </dsp:txXfrm>
    </dsp:sp>
    <dsp:sp modelId="{E3F0F58D-C783-F04E-9DD2-10B0B89931FA}">
      <dsp:nvSpPr>
        <dsp:cNvPr id="0" name=""/>
        <dsp:cNvSpPr/>
      </dsp:nvSpPr>
      <dsp:spPr>
        <a:xfrm rot="10800000">
          <a:off x="454128" y="2097284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C50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5D17C-9666-C741-9F84-475439296C90}">
      <dsp:nvSpPr>
        <dsp:cNvPr id="0" name=""/>
        <dsp:cNvSpPr/>
      </dsp:nvSpPr>
      <dsp:spPr>
        <a:xfrm>
          <a:off x="488" y="1919069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6D6E71"/>
              </a:solidFill>
            </a:rPr>
            <a:t>Inventory, Modeling, and Planning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21747" y="1940328"/>
        <a:ext cx="864761" cy="683305"/>
      </dsp:txXfrm>
    </dsp:sp>
    <dsp:sp modelId="{697012A4-B2CA-5946-B18A-87388A576F09}">
      <dsp:nvSpPr>
        <dsp:cNvPr id="0" name=""/>
        <dsp:cNvSpPr/>
      </dsp:nvSpPr>
      <dsp:spPr>
        <a:xfrm rot="12960000">
          <a:off x="710567" y="1308045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B5382"/>
        </a:solidFill>
        <a:ln>
          <a:solidFill>
            <a:srgbClr val="0B538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DE65C-58CC-BC4C-BA5C-25653C6F8AB9}">
      <dsp:nvSpPr>
        <dsp:cNvPr id="0" name=""/>
        <dsp:cNvSpPr/>
      </dsp:nvSpPr>
      <dsp:spPr>
        <a:xfrm>
          <a:off x="375766" y="764082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rgbClr val="6D6E71"/>
              </a:solidFill>
            </a:rPr>
            <a:t>Installation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397025" y="785341"/>
        <a:ext cx="864761" cy="683305"/>
      </dsp:txXfrm>
    </dsp:sp>
    <dsp:sp modelId="{58B13EFB-D44B-D14B-9DFE-694FEFEA0EAE}">
      <dsp:nvSpPr>
        <dsp:cNvPr id="0" name=""/>
        <dsp:cNvSpPr/>
      </dsp:nvSpPr>
      <dsp:spPr>
        <a:xfrm rot="15120000">
          <a:off x="1381935" y="820268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C50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1DD5F-B7AA-7545-B7B9-0A8FBA1075AA}">
      <dsp:nvSpPr>
        <dsp:cNvPr id="0" name=""/>
        <dsp:cNvSpPr/>
      </dsp:nvSpPr>
      <dsp:spPr>
        <a:xfrm>
          <a:off x="1358257" y="50261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6D6E71"/>
              </a:solidFill>
            </a:rPr>
            <a:t>Provisioning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1379516" y="71520"/>
        <a:ext cx="864761" cy="683305"/>
      </dsp:txXfrm>
    </dsp:sp>
    <dsp:sp modelId="{62371427-006B-3A42-B977-0C874B43AD8A}">
      <dsp:nvSpPr>
        <dsp:cNvPr id="0" name=""/>
        <dsp:cNvSpPr/>
      </dsp:nvSpPr>
      <dsp:spPr>
        <a:xfrm rot="17280000">
          <a:off x="2211790" y="820268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C50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ED6F2-4AEF-7F4B-B3D2-47EDF0049BE7}">
      <dsp:nvSpPr>
        <dsp:cNvPr id="0" name=""/>
        <dsp:cNvSpPr/>
      </dsp:nvSpPr>
      <dsp:spPr>
        <a:xfrm>
          <a:off x="2572682" y="50261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6D6E71"/>
              </a:solidFill>
            </a:rPr>
            <a:t>Monitoring and Reporting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2593941" y="71520"/>
        <a:ext cx="864761" cy="683305"/>
      </dsp:txXfrm>
    </dsp:sp>
    <dsp:sp modelId="{27706DCF-4310-7848-B20E-0F38C1934A2E}">
      <dsp:nvSpPr>
        <dsp:cNvPr id="0" name=""/>
        <dsp:cNvSpPr/>
      </dsp:nvSpPr>
      <dsp:spPr>
        <a:xfrm rot="19440000">
          <a:off x="2883157" y="1308045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C50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77AA-6CBB-714E-BA86-E8423B9B4A12}">
      <dsp:nvSpPr>
        <dsp:cNvPr id="0" name=""/>
        <dsp:cNvSpPr/>
      </dsp:nvSpPr>
      <dsp:spPr>
        <a:xfrm>
          <a:off x="3555172" y="764082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6D6E71"/>
              </a:solidFill>
            </a:rPr>
            <a:t>Troubleshooting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3576431" y="785341"/>
        <a:ext cx="864761" cy="683305"/>
      </dsp:txXfrm>
    </dsp:sp>
    <dsp:sp modelId="{D5C67E17-C172-D946-B389-7D238C4747E2}">
      <dsp:nvSpPr>
        <dsp:cNvPr id="0" name=""/>
        <dsp:cNvSpPr/>
      </dsp:nvSpPr>
      <dsp:spPr>
        <a:xfrm>
          <a:off x="3139597" y="2097284"/>
          <a:ext cx="1244493" cy="369392"/>
        </a:xfrm>
        <a:prstGeom prst="leftArrow">
          <a:avLst>
            <a:gd name="adj1" fmla="val 60000"/>
            <a:gd name="adj2" fmla="val 50000"/>
          </a:avLst>
        </a:prstGeom>
        <a:solidFill>
          <a:srgbClr val="0C50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ED894-C63B-4B4B-981B-FA81611C751E}">
      <dsp:nvSpPr>
        <dsp:cNvPr id="0" name=""/>
        <dsp:cNvSpPr/>
      </dsp:nvSpPr>
      <dsp:spPr>
        <a:xfrm>
          <a:off x="3930450" y="1919069"/>
          <a:ext cx="907279" cy="725823"/>
        </a:xfrm>
        <a:prstGeom prst="roundRect">
          <a:avLst>
            <a:gd name="adj" fmla="val 10000"/>
          </a:avLst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6D6E71"/>
              </a:solidFill>
            </a:rPr>
            <a:t>Security</a:t>
          </a:r>
          <a:endParaRPr lang="en-US" sz="900" kern="1200" dirty="0">
            <a:solidFill>
              <a:srgbClr val="6D6E71"/>
            </a:solidFill>
          </a:endParaRPr>
        </a:p>
      </dsp:txBody>
      <dsp:txXfrm>
        <a:off x="3951709" y="1940328"/>
        <a:ext cx="864761" cy="68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83441-7FB8-354E-BB13-34B1C9BE443D}">
      <dsp:nvSpPr>
        <dsp:cNvPr id="0" name=""/>
        <dsp:cNvSpPr/>
      </dsp:nvSpPr>
      <dsp:spPr>
        <a:xfrm>
          <a:off x="1597061" y="821126"/>
          <a:ext cx="2045613" cy="2045613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6D6E71"/>
              </a:solidFill>
            </a:rPr>
            <a:t>ESnet</a:t>
          </a:r>
          <a:endParaRPr lang="en-US" sz="3200" kern="1200" dirty="0">
            <a:solidFill>
              <a:srgbClr val="6D6E71"/>
            </a:solidFill>
          </a:endParaRPr>
        </a:p>
      </dsp:txBody>
      <dsp:txXfrm>
        <a:off x="1896634" y="1120699"/>
        <a:ext cx="1446467" cy="1446467"/>
      </dsp:txXfrm>
    </dsp:sp>
    <dsp:sp modelId="{334F5DA1-C8E4-E34E-99FC-7BA0DDA903B2}">
      <dsp:nvSpPr>
        <dsp:cNvPr id="0" name=""/>
        <dsp:cNvSpPr/>
      </dsp:nvSpPr>
      <dsp:spPr>
        <a:xfrm>
          <a:off x="2108465" y="365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6D6E71"/>
              </a:solidFill>
            </a:rPr>
            <a:t>Network Planning</a:t>
          </a:r>
          <a:endParaRPr lang="en-US" sz="1100" kern="1200" dirty="0">
            <a:solidFill>
              <a:srgbClr val="6D6E71"/>
            </a:solidFill>
          </a:endParaRPr>
        </a:p>
      </dsp:txBody>
      <dsp:txXfrm>
        <a:off x="2258251" y="150151"/>
        <a:ext cx="723234" cy="723234"/>
      </dsp:txXfrm>
    </dsp:sp>
    <dsp:sp modelId="{741BC6A0-AC75-2741-B9C7-FCA994743FFE}">
      <dsp:nvSpPr>
        <dsp:cNvPr id="0" name=""/>
        <dsp:cNvSpPr/>
      </dsp:nvSpPr>
      <dsp:spPr>
        <a:xfrm>
          <a:off x="3050447" y="390547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6D6E71"/>
              </a:solidFill>
            </a:rPr>
            <a:t>Network Engineering</a:t>
          </a:r>
          <a:endParaRPr lang="en-US" sz="1100" kern="1200" dirty="0">
            <a:solidFill>
              <a:srgbClr val="6D6E71"/>
            </a:solidFill>
          </a:endParaRPr>
        </a:p>
      </dsp:txBody>
      <dsp:txXfrm>
        <a:off x="3200233" y="540333"/>
        <a:ext cx="723234" cy="723234"/>
      </dsp:txXfrm>
    </dsp:sp>
    <dsp:sp modelId="{E62DCB1F-530C-AE4A-8ABC-7528B81DA24F}">
      <dsp:nvSpPr>
        <dsp:cNvPr id="0" name=""/>
        <dsp:cNvSpPr/>
      </dsp:nvSpPr>
      <dsp:spPr>
        <a:xfrm>
          <a:off x="3440629" y="1332529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6D6E71"/>
              </a:solidFill>
            </a:rPr>
            <a:t>Network Operations</a:t>
          </a:r>
          <a:endParaRPr lang="en-US" sz="1100" kern="1200" dirty="0">
            <a:solidFill>
              <a:srgbClr val="6D6E71"/>
            </a:solidFill>
          </a:endParaRPr>
        </a:p>
      </dsp:txBody>
      <dsp:txXfrm>
        <a:off x="3590415" y="1482315"/>
        <a:ext cx="723234" cy="723234"/>
      </dsp:txXfrm>
    </dsp:sp>
    <dsp:sp modelId="{61D5E846-8CA9-3B4A-966B-4B60F30276EE}">
      <dsp:nvSpPr>
        <dsp:cNvPr id="0" name=""/>
        <dsp:cNvSpPr/>
      </dsp:nvSpPr>
      <dsp:spPr>
        <a:xfrm>
          <a:off x="3050447" y="2274512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6D6E71"/>
              </a:solidFill>
            </a:rPr>
            <a:t>Network Security</a:t>
          </a:r>
          <a:endParaRPr lang="en-US" sz="1100" kern="1200" dirty="0">
            <a:solidFill>
              <a:srgbClr val="6D6E71"/>
            </a:solidFill>
          </a:endParaRPr>
        </a:p>
      </dsp:txBody>
      <dsp:txXfrm>
        <a:off x="3200233" y="2424298"/>
        <a:ext cx="723234" cy="723234"/>
      </dsp:txXfrm>
    </dsp:sp>
    <dsp:sp modelId="{F0A0D4F7-E4E8-DE44-BE15-E38A5EFF4720}">
      <dsp:nvSpPr>
        <dsp:cNvPr id="0" name=""/>
        <dsp:cNvSpPr/>
      </dsp:nvSpPr>
      <dsp:spPr>
        <a:xfrm>
          <a:off x="2108465" y="2664694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rgbClr val="6D6E71"/>
            </a:solidFill>
          </a:endParaRPr>
        </a:p>
      </dsp:txBody>
      <dsp:txXfrm>
        <a:off x="2258251" y="2814480"/>
        <a:ext cx="723234" cy="723234"/>
      </dsp:txXfrm>
    </dsp:sp>
    <dsp:sp modelId="{42A967E2-6867-044A-AD16-5FD7FC79CB75}">
      <dsp:nvSpPr>
        <dsp:cNvPr id="0" name=""/>
        <dsp:cNvSpPr/>
      </dsp:nvSpPr>
      <dsp:spPr>
        <a:xfrm>
          <a:off x="1166482" y="2274512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6D6E71"/>
              </a:solidFill>
            </a:rPr>
            <a:t>Science Engagement</a:t>
          </a:r>
          <a:endParaRPr lang="en-US" sz="1050" kern="1200" dirty="0">
            <a:solidFill>
              <a:srgbClr val="6D6E71"/>
            </a:solidFill>
          </a:endParaRPr>
        </a:p>
      </dsp:txBody>
      <dsp:txXfrm>
        <a:off x="1316268" y="2424298"/>
        <a:ext cx="723234" cy="723234"/>
      </dsp:txXfrm>
    </dsp:sp>
    <dsp:sp modelId="{E088B397-5EE4-AF4B-BD1D-938AFDAFFB09}">
      <dsp:nvSpPr>
        <dsp:cNvPr id="0" name=""/>
        <dsp:cNvSpPr/>
      </dsp:nvSpPr>
      <dsp:spPr>
        <a:xfrm>
          <a:off x="776300" y="1332529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rgbClr val="6D6E71"/>
            </a:solidFill>
          </a:endParaRPr>
        </a:p>
      </dsp:txBody>
      <dsp:txXfrm>
        <a:off x="926086" y="1482315"/>
        <a:ext cx="723234" cy="723234"/>
      </dsp:txXfrm>
    </dsp:sp>
    <dsp:sp modelId="{2142CE8C-C841-A844-BBE2-CCCE71B06647}">
      <dsp:nvSpPr>
        <dsp:cNvPr id="0" name=""/>
        <dsp:cNvSpPr/>
      </dsp:nvSpPr>
      <dsp:spPr>
        <a:xfrm>
          <a:off x="1166482" y="390547"/>
          <a:ext cx="1022806" cy="1022806"/>
        </a:xfrm>
        <a:prstGeom prst="ellipse">
          <a:avLst/>
        </a:prstGeom>
        <a:solidFill>
          <a:srgbClr val="9FC5E9"/>
        </a:solidFill>
        <a:ln w="12700" cap="flat" cmpd="sng" algn="ctr">
          <a:solidFill>
            <a:srgbClr val="5858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6D6E71"/>
              </a:solidFill>
            </a:rPr>
            <a:t>Scientists</a:t>
          </a:r>
          <a:endParaRPr lang="en-US" sz="1000" kern="1200" dirty="0">
            <a:solidFill>
              <a:srgbClr val="6D6E71"/>
            </a:solidFill>
          </a:endParaRPr>
        </a:p>
      </dsp:txBody>
      <dsp:txXfrm>
        <a:off x="1316268" y="540333"/>
        <a:ext cx="723234" cy="72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18-06-12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96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7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000" u="sng" dirty="0" smtClean="0">
                <a:solidFill>
                  <a:srgbClr val="6D6E71"/>
                </a:solidFill>
              </a:rPr>
              <a:t>Service</a:t>
            </a:r>
            <a:r>
              <a:rPr lang="en-CA" sz="1000" u="sng" baseline="0" dirty="0" smtClean="0">
                <a:solidFill>
                  <a:srgbClr val="6D6E71"/>
                </a:solidFill>
              </a:rPr>
              <a:t> Workflows</a:t>
            </a:r>
            <a:endParaRPr lang="en" sz="1000" u="sng" dirty="0" smtClean="0">
              <a:solidFill>
                <a:srgbClr val="6D6E71"/>
              </a:solidFill>
            </a:endParaRP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Programmable template driven workflow</a:t>
            </a:r>
            <a:r>
              <a:rPr lang="en-CA" sz="900" dirty="0" smtClean="0">
                <a:solidFill>
                  <a:srgbClr val="6D6E71"/>
                </a:solidFill>
              </a:rPr>
              <a:t>s</a:t>
            </a:r>
            <a:r>
              <a:rPr lang="en" sz="900" dirty="0" smtClean="0">
                <a:solidFill>
                  <a:srgbClr val="6D6E71"/>
                </a:solidFill>
              </a:rPr>
              <a:t>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Exposes programmable API for use by other automated components.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Exposes interface for network engineers to express intents for networking functionality.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Scalable to seamlessly handle additional orchestration loads.</a:t>
            </a:r>
          </a:p>
          <a:p>
            <a:endParaRPr lang="en-US" dirty="0" smtClean="0"/>
          </a:p>
          <a:p>
            <a:pPr lvl="0"/>
            <a:r>
              <a:rPr lang="en" sz="1000" u="sng" dirty="0" smtClean="0">
                <a:solidFill>
                  <a:srgbClr val="6D6E71"/>
                </a:solidFill>
              </a:rPr>
              <a:t>Path Computation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Utilizes network topology and current network load to determine optimal paths for new services.</a:t>
            </a:r>
          </a:p>
          <a:p>
            <a:endParaRPr lang="en-US" dirty="0" smtClean="0"/>
          </a:p>
          <a:p>
            <a:pPr lvl="0">
              <a:buSzPct val="91666"/>
            </a:pPr>
            <a:r>
              <a:rPr lang="en" sz="1000" u="sng" dirty="0" smtClean="0">
                <a:solidFill>
                  <a:srgbClr val="6D6E71"/>
                </a:solidFill>
              </a:rPr>
              <a:t>Unified network model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Scalable to high query counts.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Source of truth, normalized, and consistent.</a:t>
            </a:r>
          </a:p>
          <a:p>
            <a:endParaRPr lang="en-US" dirty="0" smtClean="0"/>
          </a:p>
          <a:p>
            <a:pPr lvl="0"/>
            <a:r>
              <a:rPr lang="en" sz="1000" u="sng" dirty="0" smtClean="0">
                <a:solidFill>
                  <a:srgbClr val="6D6E71"/>
                </a:solidFill>
              </a:rPr>
              <a:t>Provisioning Engine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Centralized management of network element configuration.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Automates </a:t>
            </a:r>
            <a:r>
              <a:rPr lang="en-CA" sz="900" dirty="0" smtClean="0">
                <a:solidFill>
                  <a:srgbClr val="6D6E71"/>
                </a:solidFill>
              </a:rPr>
              <a:t>validates </a:t>
            </a:r>
            <a:r>
              <a:rPr lang="en" sz="900" dirty="0" smtClean="0">
                <a:solidFill>
                  <a:srgbClr val="6D6E71"/>
                </a:solidFill>
              </a:rPr>
              <a:t>provisioning of network elements and offered services.</a:t>
            </a:r>
          </a:p>
          <a:p>
            <a:endParaRPr lang="en-US" dirty="0" smtClean="0"/>
          </a:p>
          <a:p>
            <a:pPr lvl="0">
              <a:buSzPct val="91666"/>
            </a:pPr>
            <a:r>
              <a:rPr lang="en" sz="1000" u="sng" dirty="0" smtClean="0">
                <a:solidFill>
                  <a:srgbClr val="6D6E71"/>
                </a:solidFill>
              </a:rPr>
              <a:t>Event processing engine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Rule based filtering.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Reacts to events and invokes corrective actions.</a:t>
            </a:r>
            <a:endParaRPr lang="en-CA" sz="900" dirty="0" smtClean="0">
              <a:solidFill>
                <a:srgbClr val="6D6E71"/>
              </a:solidFill>
            </a:endParaRPr>
          </a:p>
          <a:p>
            <a:pPr marL="457200" lvl="0" indent="-292100">
              <a:buSzPct val="100000"/>
              <a:buChar char="●"/>
            </a:pPr>
            <a:endParaRPr lang="en-CA" sz="900" dirty="0" smtClean="0">
              <a:solidFill>
                <a:srgbClr val="6D6E71"/>
              </a:solidFill>
            </a:endParaRPr>
          </a:p>
          <a:p>
            <a:pPr lvl="0">
              <a:buSzPct val="91666"/>
            </a:pPr>
            <a:r>
              <a:rPr lang="en" sz="1000" u="sng" dirty="0" smtClean="0">
                <a:solidFill>
                  <a:srgbClr val="6D6E71"/>
                </a:solidFill>
              </a:rPr>
              <a:t>Machine learning engine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Using trained models to classify events.</a:t>
            </a:r>
          </a:p>
          <a:p>
            <a:endParaRPr lang="en-US" dirty="0" smtClean="0"/>
          </a:p>
          <a:p>
            <a:pPr lvl="0">
              <a:buSzPct val="91666"/>
            </a:pPr>
            <a:r>
              <a:rPr lang="en" sz="1000" u="sng" dirty="0" smtClean="0">
                <a:solidFill>
                  <a:srgbClr val="6D6E71"/>
                </a:solidFill>
              </a:rPr>
              <a:t>Time series database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Reactive - High speed real time database for quickly accessible views.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Batch - Bulk data storage for accurate historical data view.</a:t>
            </a:r>
          </a:p>
          <a:p>
            <a:endParaRPr lang="en-US" dirty="0" smtClean="0"/>
          </a:p>
          <a:p>
            <a:pPr lvl="0">
              <a:buSzPct val="91666"/>
            </a:pPr>
            <a:r>
              <a:rPr lang="en" sz="1000" u="sng" dirty="0" smtClean="0">
                <a:solidFill>
                  <a:srgbClr val="6D6E71"/>
                </a:solidFill>
              </a:rPr>
              <a:t>Scalable processing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Processing and storage grows on-demand.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Allow for smooth handling of dynamic traffic volume and researching new functions and methods.</a:t>
            </a:r>
          </a:p>
          <a:p>
            <a:endParaRPr lang="en-US" dirty="0" smtClean="0"/>
          </a:p>
          <a:p>
            <a:pPr lvl="0"/>
            <a:r>
              <a:rPr lang="en" sz="1000" u="sng" dirty="0" smtClean="0">
                <a:solidFill>
                  <a:srgbClr val="6D6E71"/>
                </a:solidFill>
              </a:rPr>
              <a:t>Message Bus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Topic/subscription based messaging service.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Guaranteed message delivery.</a:t>
            </a:r>
          </a:p>
          <a:p>
            <a:pPr marL="457200" lvl="0" indent="-29210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High message throughput rates.</a:t>
            </a:r>
          </a:p>
          <a:p>
            <a:endParaRPr lang="en-US" dirty="0" smtClean="0"/>
          </a:p>
          <a:p>
            <a:pPr lvl="0"/>
            <a:r>
              <a:rPr lang="en" sz="1000" u="sng" dirty="0" smtClean="0">
                <a:solidFill>
                  <a:srgbClr val="6D6E71"/>
                </a:solidFill>
              </a:rPr>
              <a:t>Data specific </a:t>
            </a:r>
            <a:r>
              <a:rPr lang="en-CA" sz="1000" u="sng" dirty="0" smtClean="0">
                <a:solidFill>
                  <a:srgbClr val="6D6E71"/>
                </a:solidFill>
              </a:rPr>
              <a:t>mediation </a:t>
            </a:r>
            <a:r>
              <a:rPr lang="en" sz="1000" u="sng" dirty="0" smtClean="0">
                <a:solidFill>
                  <a:srgbClr val="6D6E71"/>
                </a:solidFill>
              </a:rPr>
              <a:t>agents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Scalable to handle network load.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Normalize network data to unified model.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Use out of the box solutions where possible.</a:t>
            </a:r>
          </a:p>
          <a:p>
            <a:endParaRPr lang="en-US" dirty="0" smtClean="0"/>
          </a:p>
          <a:p>
            <a:pPr lvl="0">
              <a:buSzPct val="84615"/>
            </a:pPr>
            <a:r>
              <a:rPr lang="en" sz="1000" u="sng" dirty="0" smtClean="0">
                <a:solidFill>
                  <a:srgbClr val="6D6E71"/>
                </a:solidFill>
              </a:rPr>
              <a:t>Highly programmable network devices</a:t>
            </a:r>
          </a:p>
          <a:p>
            <a:pPr marL="457200" lvl="0" indent="-298450">
              <a:buSzPct val="100000"/>
              <a:buChar char="●"/>
            </a:pPr>
            <a:r>
              <a:rPr lang="en-CA" sz="900" dirty="0" smtClean="0">
                <a:solidFill>
                  <a:srgbClr val="6D6E71"/>
                </a:solidFill>
              </a:rPr>
              <a:t>Programmable </a:t>
            </a:r>
            <a:r>
              <a:rPr lang="en" sz="900" dirty="0" smtClean="0">
                <a:solidFill>
                  <a:srgbClr val="6D6E71"/>
                </a:solidFill>
              </a:rPr>
              <a:t>API covering all network device capabilities.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Asynchronous notification support.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Fast manipulation of fine grained data flows.</a:t>
            </a:r>
          </a:p>
          <a:p>
            <a:pPr marL="457200" lvl="0" indent="-298450">
              <a:buSzPct val="100000"/>
              <a:buChar char="●"/>
            </a:pPr>
            <a:r>
              <a:rPr lang="en" sz="900" dirty="0" smtClean="0">
                <a:solidFill>
                  <a:srgbClr val="6D6E71"/>
                </a:solidFill>
              </a:rPr>
              <a:t>Streaming telemetry for all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2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00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Network Planning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Name</a:t>
            </a:r>
            <a:r>
              <a:rPr lang="en-US" baseline="0" dirty="0" smtClean="0"/>
              <a:t> says it all</a:t>
            </a:r>
            <a:r>
              <a:rPr lang="mr-IN" baseline="0" dirty="0" smtClean="0"/>
              <a:t>…</a:t>
            </a:r>
            <a:r>
              <a:rPr lang="en-CA" baseline="0" dirty="0" smtClean="0"/>
              <a:t> analyze existing network, plan new bandwidth expansion, and plan new services.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Network Engineering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Tier</a:t>
            </a:r>
            <a:r>
              <a:rPr lang="en-US" baseline="0" dirty="0" smtClean="0"/>
              <a:t> 2 support staff troubleshooting issues within the network.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Provision new network services.</a:t>
            </a:r>
          </a:p>
          <a:p>
            <a:endParaRPr lang="en-US" dirty="0" smtClean="0"/>
          </a:p>
          <a:p>
            <a:r>
              <a:rPr lang="en-US" dirty="0" smtClean="0"/>
              <a:t>Network</a:t>
            </a:r>
            <a:r>
              <a:rPr lang="en-US" baseline="0" dirty="0" smtClean="0"/>
              <a:t> Operations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Tier 1 support staff monitoring the network, servicing end user requests, and opening tickets for issues within the network.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Network</a:t>
            </a:r>
            <a:r>
              <a:rPr lang="en-US" baseline="0" dirty="0" smtClean="0"/>
              <a:t> </a:t>
            </a:r>
            <a:r>
              <a:rPr lang="en-US" dirty="0" smtClean="0"/>
              <a:t>Security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Provide</a:t>
            </a:r>
            <a:r>
              <a:rPr lang="en-US" baseline="0" dirty="0" smtClean="0"/>
              <a:t> security services and mitigation during network incidents. 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Infrastructure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Maintain the OAM&amp;P infrastructure, compute, and applications.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Science Engagement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Run requirements workshops to gather networking requirements from our end users (facilities), and universities.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Work with facilities to show how </a:t>
            </a:r>
            <a:r>
              <a:rPr lang="en-US" baseline="0" dirty="0" err="1" smtClean="0"/>
              <a:t>ESnet</a:t>
            </a:r>
            <a:r>
              <a:rPr lang="en-US" baseline="0" dirty="0" smtClean="0"/>
              <a:t> can help improve their networking.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Troubleshoot facility workflow performance issues to improve the scientists experience.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verify connectivity using </a:t>
            </a:r>
            <a:r>
              <a:rPr lang="en-US" baseline="0" dirty="0" err="1" smtClean="0"/>
              <a:t>perfSONAR</a:t>
            </a:r>
            <a:r>
              <a:rPr lang="en-US" baseline="0" dirty="0" smtClean="0"/>
              <a:t> if so desired.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Site Coordinators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Our primary contact at a site.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Monitors services through portal (limited).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Reports network issues via e-mail or calling NOC.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Requests new services using e-mail to network engineering team.</a:t>
            </a:r>
            <a:endParaRPr lang="en-US" sz="900" dirty="0" smtClean="0"/>
          </a:p>
          <a:p>
            <a:pPr marL="171450" lvl="0" indent="-171450">
              <a:buFont typeface="Arial"/>
              <a:buChar char="•"/>
            </a:pPr>
            <a:r>
              <a:rPr lang="en-US" sz="900" dirty="0" smtClean="0"/>
              <a:t>Portal for</a:t>
            </a:r>
            <a:r>
              <a:rPr lang="en-US" sz="900" baseline="0" dirty="0" smtClean="0"/>
              <a:t> port bandwidth visualization and outage information.</a:t>
            </a:r>
          </a:p>
          <a:p>
            <a:pPr marL="171450" lvl="0" indent="-171450">
              <a:buFont typeface="Arial"/>
              <a:buChar char="•"/>
            </a:pPr>
            <a:r>
              <a:rPr lang="en-US" sz="900" dirty="0" smtClean="0"/>
              <a:t>E-mail/phone to contact NOC for issue resolution or new service provisioning.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Scientists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Users of our network services.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Reports network issues through site coordinator.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Requests new services through their site coordinator or via requirements workshops.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Can use NSI/OSCARS to request dynamic layer 2 Ethernet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1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Zero touch self regulating network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Avoid manual intervention in the daily operations of the network;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Prioritize automation of frequent operations over infrequent ones;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Manage network via a declarative interface.</a:t>
            </a:r>
          </a:p>
          <a:p>
            <a:r>
              <a:rPr lang="en-US" sz="2000" dirty="0" smtClean="0"/>
              <a:t>Highly available fault stream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Without fault the operational state of the network is unknown;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A basic fault monitoring system must always be available.</a:t>
            </a:r>
          </a:p>
          <a:p>
            <a:r>
              <a:rPr lang="en-US" sz="2000" dirty="0" smtClean="0"/>
              <a:t>Engineers must always be able to take corrective action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If orchestration/automation is not available then EMS or direct CLI access is acceptable.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2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Data collection and archiving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SNMP statistics,</a:t>
            </a:r>
            <a:r>
              <a:rPr lang="en-US" sz="900" baseline="0" dirty="0" smtClean="0"/>
              <a:t> </a:t>
            </a:r>
            <a:r>
              <a:rPr lang="en-US" sz="900" dirty="0" err="1" smtClean="0"/>
              <a:t>OpenConfig</a:t>
            </a:r>
            <a:r>
              <a:rPr lang="en-US" sz="900" dirty="0" smtClean="0"/>
              <a:t> telemetry,</a:t>
            </a:r>
            <a:r>
              <a:rPr lang="en-US" sz="900" baseline="0" dirty="0" smtClean="0"/>
              <a:t> </a:t>
            </a:r>
            <a:r>
              <a:rPr lang="en-US" sz="900" dirty="0" err="1" smtClean="0"/>
              <a:t>NetFlow</a:t>
            </a:r>
            <a:r>
              <a:rPr lang="en-US" sz="900" dirty="0" smtClean="0"/>
              <a:t> data.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Meta-data</a:t>
            </a:r>
          </a:p>
          <a:p>
            <a:endParaRPr lang="en-US" sz="1050" dirty="0" smtClean="0"/>
          </a:p>
          <a:p>
            <a:r>
              <a:rPr lang="en-US" sz="1050" dirty="0" smtClean="0"/>
              <a:t>Data processing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Statistics alignment</a:t>
            </a:r>
            <a:r>
              <a:rPr lang="en-US" sz="900" baseline="0" dirty="0" smtClean="0"/>
              <a:t> and data augmentation;</a:t>
            </a:r>
            <a:endParaRPr lang="en-US" sz="900" dirty="0" smtClean="0"/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Time series</a:t>
            </a:r>
            <a:r>
              <a:rPr lang="en-US" sz="900" baseline="0" dirty="0" smtClean="0"/>
              <a:t> generation for meta-data and statistics</a:t>
            </a:r>
            <a:r>
              <a:rPr lang="en-US" sz="900" dirty="0" smtClean="0"/>
              <a:t>;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Historical archiving and real-time caching.</a:t>
            </a:r>
          </a:p>
          <a:p>
            <a:endParaRPr lang="en-US" sz="1050" dirty="0" smtClean="0"/>
          </a:p>
          <a:p>
            <a:r>
              <a:rPr lang="en-US" sz="1050" dirty="0" smtClean="0"/>
              <a:t>Data presentation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Both real-time and historical views;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Query and subscription based services;</a:t>
            </a:r>
          </a:p>
          <a:p>
            <a:pPr marL="285750" indent="-196850">
              <a:buFont typeface="Lucida Grande"/>
              <a:buChar char="-"/>
            </a:pPr>
            <a:r>
              <a:rPr lang="en-US" sz="900" dirty="0" smtClean="0"/>
              <a:t>Customized network API for portal-based</a:t>
            </a:r>
            <a:r>
              <a:rPr lang="en-US" sz="900" baseline="0" dirty="0" smtClean="0"/>
              <a:t> views.</a:t>
            </a:r>
            <a:endParaRPr lang="en-US" sz="900" dirty="0" smtClean="0"/>
          </a:p>
          <a:p>
            <a:pPr marL="285750" indent="-196850">
              <a:buFont typeface="Lucida Grande"/>
              <a:buChar char="-"/>
            </a:pPr>
            <a:endParaRPr lang="en-US" sz="900" dirty="0" smtClean="0"/>
          </a:p>
          <a:p>
            <a:pPr marL="88900" indent="0">
              <a:buFont typeface="Lucida Grande"/>
              <a:buNone/>
            </a:pP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9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ESnet6 will have a similar number</a:t>
            </a:r>
            <a:r>
              <a:rPr lang="en-US" baseline="0" dirty="0" smtClean="0"/>
              <a:t> of Nodes with higher density cards and increased bandwidth capabilities per port.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2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smtClean="0"/>
              <a:t>Inventory, Modeling, and Planning (Planning team)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Multiple sources</a:t>
            </a:r>
            <a:r>
              <a:rPr lang="en-US" baseline="0" dirty="0" smtClean="0"/>
              <a:t> of data for the network: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Hand curated data stored in multiple locations (</a:t>
            </a:r>
            <a:r>
              <a:rPr lang="en-US" dirty="0" err="1" smtClean="0"/>
              <a:t>ServiceNow</a:t>
            </a:r>
            <a:r>
              <a:rPr lang="en-US" dirty="0" smtClean="0"/>
              <a:t>, ESDB, Visio, Google Sheets);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Some automation of</a:t>
            </a:r>
            <a:r>
              <a:rPr lang="en-US" baseline="0" dirty="0" smtClean="0"/>
              <a:t> data d</a:t>
            </a:r>
            <a:r>
              <a:rPr lang="en-US" dirty="0" smtClean="0"/>
              <a:t>iscovery (inventory from network, flow data,</a:t>
            </a:r>
            <a:r>
              <a:rPr lang="en-US" baseline="0" dirty="0" smtClean="0"/>
              <a:t> etc.</a:t>
            </a:r>
            <a:r>
              <a:rPr lang="en-US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Opportunity to consolidate some sources of data.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ServiceNow</a:t>
            </a:r>
            <a:r>
              <a:rPr lang="en-US" dirty="0" smtClean="0"/>
              <a:t> used to track DoE tagged network assets.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Visio diagrams used to track network design.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Equipment inventory (line cards and interface optics) discovered using screen-scraping of equipment CLI and tracked on Google sheets.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Packet Design and Graphite applications provide traffic analytics used for network planning.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Topology is derived using data collected via SNMP from the devices.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ESDB used to maintain hand curated Network inventory (circuits and services).</a:t>
            </a:r>
          </a:p>
          <a:p>
            <a:endParaRPr lang="en-US" sz="1400" b="1" u="sng" dirty="0" smtClean="0"/>
          </a:p>
          <a:p>
            <a:r>
              <a:rPr lang="en-US" sz="1200" b="1" u="sng" dirty="0" smtClean="0"/>
              <a:t>Provisioning (Network Engineering)</a:t>
            </a:r>
          </a:p>
          <a:p>
            <a:pPr marL="171450" indent="-171450">
              <a:buFont typeface="Arial"/>
              <a:buChar char="•"/>
            </a:pPr>
            <a:endParaRPr lang="en-US" sz="1200" b="1" u="sng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Primary interaction with devices through direct command line access and customized scripts.</a:t>
            </a:r>
            <a:endParaRPr lang="en-US" sz="1200" b="1" u="sng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u="none" dirty="0" smtClean="0"/>
              <a:t>OSCARS</a:t>
            </a:r>
            <a:r>
              <a:rPr lang="en-US" sz="1200" b="0" u="none" baseline="0" dirty="0" smtClean="0"/>
              <a:t> for L2VPN provisioning.</a:t>
            </a:r>
            <a:endParaRPr lang="en-US" sz="1200" b="1" u="sng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/>
              <a:t>Performance testing of new circuits using </a:t>
            </a:r>
            <a:r>
              <a:rPr lang="en-US" sz="1200" baseline="0" dirty="0" err="1" smtClean="0"/>
              <a:t>perfSONAR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iperf</a:t>
            </a:r>
            <a:r>
              <a:rPr lang="en-US" sz="1200" baseline="0" dirty="0" smtClean="0"/>
              <a:t>.</a:t>
            </a:r>
            <a:endParaRPr lang="en-US" sz="1200" b="1" u="sng" dirty="0" smtClean="0"/>
          </a:p>
          <a:p>
            <a:endParaRPr lang="en-US" sz="1200" b="1" u="sng" dirty="0" smtClean="0"/>
          </a:p>
          <a:p>
            <a:r>
              <a:rPr lang="en-US" sz="1200" b="1" u="sng" dirty="0" smtClean="0"/>
              <a:t>Monitoring and Reporting (Tier 1 </a:t>
            </a:r>
            <a:r>
              <a:rPr lang="mr-IN" sz="1200" b="1" u="sng" dirty="0" smtClean="0"/>
              <a:t>–</a:t>
            </a:r>
            <a:r>
              <a:rPr lang="en-US" sz="1200" b="1" u="sng" dirty="0" smtClean="0"/>
              <a:t> Network Operators)</a:t>
            </a:r>
          </a:p>
          <a:p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Swivel chair management solution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Eyes required on multiple tools to perform monitoring of the network.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CA Spectrum for network equipment and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opsview</a:t>
            </a:r>
            <a:r>
              <a:rPr lang="en-US" sz="1200" baseline="0" dirty="0" smtClean="0"/>
              <a:t> for infrastructure monitoring.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Third-party tools deployed for fault monitoring functions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Standard "out of the box” deployment with minimal customization.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ESnet</a:t>
            </a:r>
            <a:r>
              <a:rPr lang="en-US" sz="1200" dirty="0" smtClean="0"/>
              <a:t> developed tools to address specific monitoring needs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ESDB for circuit information and contacts;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Planned Maintenance Calendar for tracking planned and unplanned outages;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 smtClean="0"/>
              <a:t>Netlog</a:t>
            </a:r>
            <a:r>
              <a:rPr lang="en-US" sz="1200" dirty="0" smtClean="0"/>
              <a:t> for log management.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Improved workflows with customized integrations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 smtClean="0"/>
              <a:t>ServiceNow</a:t>
            </a:r>
            <a:r>
              <a:rPr lang="en-US" sz="1200" dirty="0" smtClean="0"/>
              <a:t> ticket integration with Spectrum alarms;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Limited integration between monitoring and Planned Maintenance Calendar (PMC).</a:t>
            </a:r>
          </a:p>
          <a:p>
            <a:endParaRPr lang="en-US" sz="1200" b="1" u="sng" dirty="0" smtClean="0"/>
          </a:p>
          <a:p>
            <a:r>
              <a:rPr lang="en-US" sz="1200" b="1" u="sng" dirty="0" smtClean="0"/>
              <a:t>Troubleshooting (Tier 2 </a:t>
            </a:r>
            <a:r>
              <a:rPr lang="mr-IN" sz="1200" b="1" u="sng" dirty="0" smtClean="0"/>
              <a:t>–</a:t>
            </a:r>
            <a:r>
              <a:rPr lang="en-US" sz="1200" b="1" u="sng" dirty="0" smtClean="0"/>
              <a:t> Network</a:t>
            </a:r>
            <a:r>
              <a:rPr lang="en-US" sz="1200" b="1" u="sng" baseline="0" dirty="0" smtClean="0"/>
              <a:t> Engineering</a:t>
            </a:r>
            <a:r>
              <a:rPr lang="en-US" sz="1200" b="1" u="sng" dirty="0" smtClean="0"/>
              <a:t>)</a:t>
            </a:r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Fault monitoring/history</a:t>
            </a:r>
            <a:r>
              <a:rPr lang="en-US" sz="1200" baseline="0" dirty="0" smtClean="0"/>
              <a:t> using </a:t>
            </a:r>
            <a:r>
              <a:rPr lang="en-US" sz="1200" dirty="0" smtClean="0"/>
              <a:t>CA Spectrum for network equipment and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opsview</a:t>
            </a:r>
            <a:r>
              <a:rPr lang="en-US" sz="1200" baseline="0" dirty="0" smtClean="0"/>
              <a:t> for infrastructure monitoring.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System</a:t>
            </a:r>
            <a:r>
              <a:rPr lang="en-US" sz="1200" baseline="0" dirty="0" smtClean="0"/>
              <a:t> logs using </a:t>
            </a:r>
            <a:r>
              <a:rPr lang="en-US" sz="1200" baseline="0" dirty="0" err="1" smtClean="0"/>
              <a:t>netlog</a:t>
            </a:r>
            <a:r>
              <a:rPr lang="en-US" sz="1200" baseline="0" dirty="0" smtClean="0"/>
              <a:t> and </a:t>
            </a:r>
            <a:r>
              <a:rPr lang="en-US" sz="1200" baseline="0" dirty="0" err="1" smtClean="0"/>
              <a:t>splunk</a:t>
            </a:r>
            <a:r>
              <a:rPr lang="en-US" sz="1200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Flow analysis using Arbor, graphite, and </a:t>
            </a:r>
            <a:r>
              <a:rPr lang="en-US" sz="1200" baseline="0" dirty="0" err="1" smtClean="0"/>
              <a:t>nfdump</a:t>
            </a:r>
            <a:r>
              <a:rPr lang="en-US" sz="1200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Performance testing using </a:t>
            </a:r>
            <a:r>
              <a:rPr lang="en-US" sz="1200" baseline="0" dirty="0" err="1" smtClean="0"/>
              <a:t>perfSONAR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iperf</a:t>
            </a:r>
            <a:r>
              <a:rPr lang="en-US" sz="1200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Network inventory using ESDB.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Ticket management using </a:t>
            </a:r>
            <a:r>
              <a:rPr lang="en-US" sz="1200" baseline="0" dirty="0" err="1" smtClean="0"/>
              <a:t>ServiceNow</a:t>
            </a:r>
            <a:r>
              <a:rPr lang="en-US" sz="1200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SSH command line for direct network element access.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Security (Security team)</a:t>
            </a:r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Log monitoring/history using </a:t>
            </a:r>
            <a:r>
              <a:rPr lang="en-US" sz="1200" dirty="0" err="1" smtClean="0"/>
              <a:t>Splunk</a:t>
            </a:r>
            <a:r>
              <a:rPr lang="en-US" sz="120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Network security monitoring (IDS/IPS)</a:t>
            </a:r>
            <a:r>
              <a:rPr lang="en-US" sz="1200" baseline="0" dirty="0" smtClean="0"/>
              <a:t> using Bro and </a:t>
            </a:r>
            <a:r>
              <a:rPr lang="en-US" sz="1200" dirty="0" err="1" smtClean="0"/>
              <a:t>Suricata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Flow data and</a:t>
            </a:r>
            <a:r>
              <a:rPr lang="en-US" sz="1200" baseline="0" dirty="0" smtClean="0"/>
              <a:t> analysis using </a:t>
            </a:r>
            <a:r>
              <a:rPr lang="en-US" sz="1200" dirty="0" smtClean="0"/>
              <a:t>Arbor and </a:t>
            </a:r>
            <a:r>
              <a:rPr lang="en-US" sz="1200" dirty="0" err="1" smtClean="0"/>
              <a:t>nfDump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Ticket management using </a:t>
            </a:r>
            <a:r>
              <a:rPr lang="en-US" sz="1200" dirty="0" err="1" smtClean="0"/>
              <a:t>ServiceNow</a:t>
            </a:r>
            <a:r>
              <a:rPr lang="en-US" sz="1200" dirty="0" smtClean="0"/>
              <a:t>.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r>
              <a:rPr lang="en-US" sz="1200" b="1" u="sng" dirty="0" smtClean="0"/>
              <a:t>Site coordinators/Scientists</a:t>
            </a:r>
            <a:endParaRPr lang="en-US" sz="1200" dirty="0" smtClean="0"/>
          </a:p>
          <a:p>
            <a:pPr lvl="0"/>
            <a:endParaRPr lang="en-US" sz="1200" dirty="0" smtClean="0"/>
          </a:p>
          <a:p>
            <a:pPr marL="171450" lvl="0" indent="-171450">
              <a:buFont typeface="Arial"/>
              <a:buChar char="•"/>
            </a:pPr>
            <a:r>
              <a:rPr lang="en-US" sz="1200" dirty="0" smtClean="0"/>
              <a:t>Portal for</a:t>
            </a:r>
            <a:r>
              <a:rPr lang="en-US" sz="1200" baseline="0" dirty="0" smtClean="0"/>
              <a:t> port bandwidth visualization and outage information.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/>
              <a:t>E-mail/phone to contact NOC for issue resolution or new service provisioning.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NSI or OSCARS for scientist dynamic</a:t>
            </a:r>
            <a:r>
              <a:rPr lang="en-US" sz="1200" baseline="0" dirty="0" smtClean="0"/>
              <a:t> provisioning of Layer 2 VPN services.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Disjoint set of software components and tools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Multiple tools with partially overlapping functionalities;</a:t>
            </a: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Varying semantics across vendors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US" sz="1400" dirty="0"/>
              <a:t>No single vendor can offer an overall coherent solution for our network.</a:t>
            </a:r>
            <a:endParaRPr lang="en-CA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10000"/>
              </a:lnSpc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Limited network programmability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Screen scraping has become the modus operandi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Poor performance, varying command structures, and differing behaviors lead to error prone complex code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 Hoc data collection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Multiple protocols with inconsistent coverage</a:t>
            </a: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en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of key statistics</a:t>
            </a: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en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Primarily polling interfaces provide limited query rates</a:t>
            </a: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makes “real-time” impossible, </a:t>
            </a:r>
            <a:r>
              <a:rPr lang="en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can result in statistic loss</a:t>
            </a: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US" sz="600" dirty="0" smtClean="0"/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</a:t>
            </a:r>
            <a:r>
              <a:rPr lang="en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 centralized configuration management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Network is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typically</a:t>
            </a: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configured manually one node at a time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Limited </a:t>
            </a: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view of inconsistencies between network devices</a:t>
            </a:r>
            <a:r>
              <a:rPr lang="en-CA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Limited automated end-to-end service provisioning</a:t>
            </a: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-CA" sz="1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Reactive</a:t>
            </a:r>
            <a:r>
              <a:rPr lang="en-CA" sz="1600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not proactive</a:t>
            </a:r>
            <a:endParaRPr lang="en" sz="16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Break/fix operations</a:t>
            </a:r>
            <a:r>
              <a:rPr lang="en-CA" sz="1400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versus proactive;</a:t>
            </a:r>
            <a:endParaRPr lang="en-CA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CA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Mainly lower level</a:t>
            </a:r>
            <a:r>
              <a:rPr lang="en-CA" sz="1400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tactical operations using localized information;</a:t>
            </a:r>
          </a:p>
          <a:p>
            <a:pPr marL="458788" lvl="1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r>
              <a:rPr lang="en-CA" sz="1400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Some network wide flow planning but not the norm.</a:t>
            </a:r>
            <a:endParaRPr lang="en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15888" lvl="0" indent="-230187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ct val="83210"/>
              <a:buFont typeface="Arial"/>
              <a:buChar char="–"/>
            </a:pPr>
            <a:endParaRPr lang="en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9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6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10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Design vs Implementation</a:t>
            </a:r>
            <a:endParaRPr lang="en" sz="10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000" b="1" i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(Integrated Packet Core and “Low-Touch” Path Services Edge Network Elements)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lang="en-CA" sz="1000" dirty="0" smtClean="0">
              <a:solidFill>
                <a:srgbClr val="6D6E7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" sz="1000" dirty="0" smtClean="0">
                <a:solidFill>
                  <a:srgbClr val="6D6E71"/>
                </a:solidFill>
                <a:latin typeface="+mn-lt"/>
                <a:ea typeface="Calibri"/>
                <a:cs typeface="Calibri"/>
                <a:sym typeface="Calibri"/>
              </a:rPr>
              <a:t>Separating functional requirements in the design phase allowed us to clearly delineate roles and responsibilities of network elements (i.e. distinct PE (i.e. Services Edge) and P (i.e. Core) routers).</a:t>
            </a:r>
            <a:endParaRPr lang="en" sz="10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lang="en-CA" sz="10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" sz="1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However based on vendor platform investigations, we determined that it was possible to collapse the multiple roles into a single chassis (i.e. combined PE/P router).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5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Provide increased flexibility to support workflows of growing complexity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Utilize current industry trends towards improved programmable devices;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Facilitate programmability of network services using well defined API and models;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Provide workflow oriented user interfaces to guide service provisioning. </a:t>
            </a:r>
          </a:p>
          <a:p>
            <a:pPr lvl="0">
              <a:buFont typeface="Lucida Grande"/>
              <a:buNone/>
            </a:pPr>
            <a:r>
              <a:rPr lang="en-US" sz="1800" dirty="0" smtClean="0"/>
              <a:t>Focus on developing integrations that reduce operational complexities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Utilize existing software solutions where applicable;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Provide value added higher-order integrations;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Utilize best-in-class components to assemble an overall cohesive solution;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Reduce tool bloat where possible.</a:t>
            </a:r>
          </a:p>
          <a:p>
            <a:r>
              <a:rPr lang="en-US" sz="1800" dirty="0" smtClean="0"/>
              <a:t>Develop a software architecture utilizing sound design patterns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Workflow management and automation;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Normalized data model, well defined API, and device mediation;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“Focused” distributed components (encapsulated functions, low coupling API, dynamic deployment);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400" dirty="0" smtClean="0"/>
              <a:t>Scalable processing and data storage</a:t>
            </a:r>
            <a:r>
              <a:rPr lang="en-US" sz="1400" dirty="0" smtClean="0"/>
              <a:t>.</a:t>
            </a:r>
          </a:p>
          <a:p>
            <a:r>
              <a:rPr lang="en-US" sz="2000" dirty="0" smtClean="0"/>
              <a:t>Clearly defined source of truth for all configuration data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Reduce data bloat and operational errors by maintaining a single “master” within the network.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Perform actual versus intended audits of all data</a:t>
            </a:r>
            <a:r>
              <a:rPr lang="en-US" sz="1800" baseline="0" dirty="0" smtClean="0"/>
              <a:t> to identify inconsistencies.</a:t>
            </a:r>
            <a:endParaRPr lang="en-US" sz="1400" dirty="0" smtClean="0"/>
          </a:p>
          <a:p>
            <a:r>
              <a:rPr lang="en-US" sz="2000" dirty="0" smtClean="0"/>
              <a:t>Leverage proven cloud technologies</a:t>
            </a:r>
          </a:p>
          <a:p>
            <a:pPr marL="628650" lvl="1" indent="-285750">
              <a:buFont typeface="Lucida Grande"/>
              <a:buChar char="-"/>
            </a:pPr>
            <a:r>
              <a:rPr lang="en-US" sz="1800" dirty="0" smtClean="0"/>
              <a:t>Whether locally or remotely hosted, cloud technologies have matured into a reliable scalable runtime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smtClean="0"/>
              <a:t>API Driven Network</a:t>
            </a:r>
            <a:r>
              <a:rPr lang="en-US" sz="1200" b="1" u="sng" baseline="0" dirty="0" smtClean="0"/>
              <a:t> aka </a:t>
            </a:r>
            <a:r>
              <a:rPr lang="en-US" sz="1200" b="1" u="sng" dirty="0" smtClean="0"/>
              <a:t>Software</a:t>
            </a:r>
            <a:r>
              <a:rPr lang="en-US" sz="1200" b="1" u="sng" baseline="0" dirty="0" smtClean="0"/>
              <a:t> Defined Network</a:t>
            </a:r>
          </a:p>
          <a:p>
            <a:endParaRPr lang="en-US" sz="1200" baseline="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Direct Programmability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Standards-based programmatic access to all network device capabilities;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Fast and responsive API with asynchronous notification capabilities;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Programmable data plane for control over individual data flows;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Fine grained streaming telemetry.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Agility and Flexibility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Underlying infrastructure abstracted for applications and network services provides greater development velocity.</a:t>
            </a:r>
          </a:p>
          <a:p>
            <a:endParaRPr lang="en-US" sz="1200" b="1" u="sng" dirty="0" smtClean="0"/>
          </a:p>
          <a:p>
            <a:r>
              <a:rPr lang="en-US" sz="1200" b="1" u="sng" dirty="0" smtClean="0"/>
              <a:t>External/Back Office</a:t>
            </a:r>
            <a:r>
              <a:rPr lang="en-US" sz="1200" b="1" u="sng" baseline="0" dirty="0" smtClean="0"/>
              <a:t> Systems</a:t>
            </a:r>
          </a:p>
          <a:p>
            <a:endParaRPr lang="en-US" sz="1200" b="0" u="none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u="none" baseline="0" dirty="0" smtClean="0"/>
              <a:t>Import/Export of operations related data utilized in the unified data model from systems not integrated into the core.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u="none" baseline="0" dirty="0" smtClean="0"/>
              <a:t>Can include specific orchestration invocations from external systems (i.e. </a:t>
            </a:r>
            <a:r>
              <a:rPr lang="en-US" sz="1200" b="0" u="none" baseline="0" dirty="0" err="1" smtClean="0"/>
              <a:t>ServiceNow</a:t>
            </a:r>
            <a:r>
              <a:rPr lang="en-US" sz="1200" b="0" u="none" baseline="0" dirty="0" smtClean="0"/>
              <a:t>).</a:t>
            </a:r>
          </a:p>
          <a:p>
            <a:pPr marL="0" indent="0">
              <a:buFont typeface="Arial"/>
              <a:buNone/>
            </a:pPr>
            <a:r>
              <a:rPr lang="en-US" sz="1200" b="0" u="none" baseline="0" dirty="0" smtClean="0"/>
              <a:t> </a:t>
            </a:r>
            <a:endParaRPr lang="en-US" sz="1200" b="0" u="none" dirty="0" smtClean="0"/>
          </a:p>
          <a:p>
            <a:r>
              <a:rPr lang="en-US" sz="1200" b="1" u="sng" dirty="0" smtClean="0"/>
              <a:t>Normalized Device Mediation</a:t>
            </a:r>
          </a:p>
          <a:p>
            <a:endParaRPr lang="en-US" sz="1200" b="1" u="sng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Adapts</a:t>
            </a:r>
            <a:r>
              <a:rPr lang="en-US" sz="1200" baseline="0" dirty="0" smtClean="0"/>
              <a:t> between the internal normalized</a:t>
            </a:r>
            <a:r>
              <a:rPr lang="en-US" sz="1200" dirty="0" smtClean="0"/>
              <a:t> model</a:t>
            </a:r>
            <a:r>
              <a:rPr lang="en-US" sz="1200" baseline="0" dirty="0" smtClean="0"/>
              <a:t> behaviors, and</a:t>
            </a:r>
            <a:r>
              <a:rPr lang="en-US" sz="1200" dirty="0" smtClean="0"/>
              <a:t> well API into the device/external systems specific representation.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Unified Data Model</a:t>
            </a:r>
          </a:p>
          <a:p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 normalized</a:t>
            </a:r>
            <a:r>
              <a:rPr lang="en-US" sz="1200" baseline="0" dirty="0" smtClean="0"/>
              <a:t> model required to implement our services, OAM&amp;P functions, and orchestrations.</a:t>
            </a:r>
            <a:endParaRPr lang="en-US" sz="1200" dirty="0" smtClean="0"/>
          </a:p>
          <a:p>
            <a:endParaRPr lang="en-US" sz="1200" b="1" i="0" u="sng" dirty="0" smtClean="0"/>
          </a:p>
          <a:p>
            <a:r>
              <a:rPr lang="en-US" sz="1200" b="1" i="0" u="sng" dirty="0" smtClean="0"/>
              <a:t>Intelligent</a:t>
            </a:r>
            <a:r>
              <a:rPr lang="en-US" sz="1200" b="1" i="0" u="sng" baseline="0" dirty="0" smtClean="0"/>
              <a:t> Assurance</a:t>
            </a:r>
          </a:p>
          <a:p>
            <a:endParaRPr lang="en-US" sz="1200" baseline="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Automated fault management and resolution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Intelligent presentation of first alerts;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Precise service/fault correlation;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Automated root cause analysis to filter out the noise.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Proactive monitoring to reduce faults that are customer visible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Automated fault correction and mitigation;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SLA management.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Performance visualization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Early warning of service impacting trends.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Ticket management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Automated ticket generation;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>
                <a:solidFill>
                  <a:srgbClr val="FFFFFF"/>
                </a:solidFill>
              </a:rPr>
              <a:t>Automated incoming ticket processing.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Automated Fulfillment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Zero touch provisioning through automation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Centralized workflow tooling to reduce engineering effort;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Centralized configuration management and validation.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Service ordering through customer portal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Customers declare their intent via web interface;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Quick service delivery, potentially nearly instantaneous.</a:t>
            </a:r>
          </a:p>
          <a:p>
            <a:pPr marL="742950" lvl="1" indent="-285750">
              <a:buFont typeface="Lucida Grande"/>
              <a:buChar char="-"/>
            </a:pPr>
            <a:endParaRPr lang="en-US" sz="1200" b="1" u="sng" dirty="0" smtClean="0"/>
          </a:p>
          <a:p>
            <a:r>
              <a:rPr lang="en-US" sz="1200" b="1" u="sng" dirty="0" smtClean="0"/>
              <a:t>Reactive</a:t>
            </a:r>
            <a:r>
              <a:rPr lang="en-US" sz="1200" b="1" u="sng" baseline="0" dirty="0" smtClean="0"/>
              <a:t> Analytics</a:t>
            </a:r>
          </a:p>
          <a:p>
            <a:endParaRPr lang="en-US" sz="1200" b="1" u="sng" baseline="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Rebalance network traffic based on current load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React to current conditions;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Based on up up to the minute measurements;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Explore machine learning approaches.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Predict network failures and take corrective action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Leverage analytics and machine learning to identify events;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Use orchestration to instantiate change in the network.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Built on a flexible and scalable platform 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Low latency access to real time data;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Computational power for in depth analysis;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Enables evolution and exploration of new algorithms.</a:t>
            </a:r>
          </a:p>
          <a:p>
            <a:endParaRPr lang="en-US" sz="1200" b="1" u="sng" dirty="0" smtClean="0"/>
          </a:p>
          <a:p>
            <a:r>
              <a:rPr lang="en-US" sz="1200" b="1" u="sng" dirty="0" smtClean="0"/>
              <a:t>Adaptive Security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Automated detection of bad actors 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Anomaly detection using analytics capabilities;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Automatically detect security anomalies and take defensive action when possible.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Customer assistance services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Black hole routing;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DDOS filtering;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BGP Protection;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Vulnerability scanners;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Upstream peer filtering;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Configurable through customer portal.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Virtualized Network Functions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Security as a service spun up on demand.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Enhanced User Experience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Intent based API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Engineers decide “what” should be done;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System handles the “how” to do it.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Unified console for engineering and operations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Single point of access for all management functions;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Comprehensive visualization dashboard.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Self service customer portal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Service monitoring capabilities;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Simple ordering functions;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dirty="0" smtClean="0"/>
              <a:t>Customer accessible API.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0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Beam == Google</a:t>
            </a:r>
            <a:r>
              <a:rPr lang="en-US" baseline="0" dirty="0" smtClean="0"/>
              <a:t> Cloud Dataflow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82C8E4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400" b="1">
                <a:solidFill>
                  <a:srgbClr val="F5E273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69764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F5E273"/>
                </a:solidFill>
              </a:rPr>
              <a:t>Thank you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0718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69764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>
                <a:solidFill>
                  <a:srgbClr val="F5E27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59405" y="4645656"/>
            <a:ext cx="396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>
                <a:solidFill>
                  <a:schemeClr val="bg1"/>
                </a:solidFill>
              </a:rPr>
              <a:t>© GÉANT Association on behalf of the GN4-2 project. The research leading to these results has received funding from the European Union’s Horizon 2020research and innovation programme under Grant Agreement No. 731122 (GN4-2).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670696"/>
            <a:ext cx="288687" cy="1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6F1ED8-A7A9-BD44-90F2-4AD582DE583E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A066-4C76-6646-8C42-A616BB16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 b="33913"/>
          <a:stretch/>
        </p:blipFill>
        <p:spPr>
          <a:xfrm>
            <a:off x="7317683" y="234462"/>
            <a:ext cx="1568409" cy="492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1C4161"/>
                </a:solidFill>
              </a:rPr>
              <a:t>TNC18 </a:t>
            </a:r>
            <a:r>
              <a:rPr lang="en-GB" sz="900" b="0" dirty="0">
                <a:solidFill>
                  <a:srgbClr val="1C4161"/>
                </a:solidFill>
              </a:rPr>
              <a:t>Intelligent networks, cool edges?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  <p:sldLayoutId id="2147483662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rgbClr val="F5E27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jpg"/><Relationship Id="rId28" Type="http://schemas.openxmlformats.org/officeDocument/2006/relationships/image" Target="../media/image31.jpe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jpe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g"/><Relationship Id="rId17" Type="http://schemas.openxmlformats.org/officeDocument/2006/relationships/image" Target="../media/image20.jp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image" Target="../media/image50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jp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jpeg"/><Relationship Id="rId17" Type="http://schemas.openxmlformats.org/officeDocument/2006/relationships/image" Target="../media/image17.png"/><Relationship Id="rId18" Type="http://schemas.openxmlformats.org/officeDocument/2006/relationships/image" Target="../media/image31.jpeg"/><Relationship Id="rId1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4" y="3297753"/>
            <a:ext cx="3822700" cy="79562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John MacAuley</a:t>
            </a:r>
          </a:p>
          <a:p>
            <a:r>
              <a:rPr lang="en-GB" b="0" dirty="0" err="1" smtClean="0">
                <a:solidFill>
                  <a:schemeClr val="bg1"/>
                </a:solidFill>
              </a:rPr>
              <a:t>ESnet</a:t>
            </a:r>
            <a:r>
              <a:rPr lang="en-GB" b="0" dirty="0" smtClean="0">
                <a:solidFill>
                  <a:schemeClr val="bg1"/>
                </a:solidFill>
              </a:rPr>
              <a:t> - Software Engineering Group</a:t>
            </a:r>
            <a:endParaRPr lang="en-GB" b="0" dirty="0"/>
          </a:p>
          <a:p>
            <a:r>
              <a:rPr lang="en-GB" b="0" dirty="0" smtClean="0"/>
              <a:t>Lawrence </a:t>
            </a:r>
            <a:r>
              <a:rPr lang="en-GB" b="0" dirty="0"/>
              <a:t>Berkeley National Laboratory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ESnet6 Software Strategy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Orchestrating the Programmable Network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643" y="4166934"/>
            <a:ext cx="3752453" cy="327255"/>
          </a:xfrm>
        </p:spPr>
        <p:txBody>
          <a:bodyPr/>
          <a:lstStyle/>
          <a:p>
            <a:r>
              <a:rPr lang="en-GB" dirty="0" smtClean="0"/>
              <a:t>Trondheim, Norway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97643" y="4400461"/>
            <a:ext cx="3752453" cy="321239"/>
          </a:xfrm>
        </p:spPr>
        <p:txBody>
          <a:bodyPr/>
          <a:lstStyle/>
          <a:p>
            <a:r>
              <a:rPr lang="en-GB" dirty="0" smtClean="0"/>
              <a:t>June 13, 2018</a:t>
            </a:r>
            <a:endParaRPr lang="en-GB" dirty="0"/>
          </a:p>
        </p:txBody>
      </p:sp>
      <p:pic>
        <p:nvPicPr>
          <p:cNvPr id="7" name="Picture 6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pic>
        <p:nvPicPr>
          <p:cNvPr id="8" name="Picture 7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44" y="6268810"/>
            <a:ext cx="1210056" cy="362712"/>
          </a:xfrm>
          <a:prstGeom prst="rect">
            <a:avLst/>
          </a:prstGeom>
        </p:spPr>
      </p:pic>
      <p:pic>
        <p:nvPicPr>
          <p:cNvPr id="9" name="Picture 8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44" y="6421210"/>
            <a:ext cx="1210056" cy="362712"/>
          </a:xfrm>
          <a:prstGeom prst="rect">
            <a:avLst/>
          </a:prstGeom>
        </p:spPr>
      </p:pic>
      <p:pic>
        <p:nvPicPr>
          <p:cNvPr id="10" name="Picture 9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44" y="6573610"/>
            <a:ext cx="1210056" cy="362712"/>
          </a:xfrm>
          <a:prstGeom prst="rect">
            <a:avLst/>
          </a:prstGeom>
        </p:spPr>
      </p:pic>
      <p:pic>
        <p:nvPicPr>
          <p:cNvPr id="11" name="Picture 10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44" y="6726010"/>
            <a:ext cx="1210056" cy="362712"/>
          </a:xfrm>
          <a:prstGeom prst="rect">
            <a:avLst/>
          </a:prstGeom>
        </p:spPr>
      </p:pic>
      <p:pic>
        <p:nvPicPr>
          <p:cNvPr id="12" name="Picture 11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6878410"/>
            <a:ext cx="1210056" cy="362712"/>
          </a:xfrm>
          <a:prstGeom prst="rect">
            <a:avLst/>
          </a:prstGeom>
        </p:spPr>
      </p:pic>
      <p:pic>
        <p:nvPicPr>
          <p:cNvPr id="13" name="Picture 12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44" y="7030810"/>
            <a:ext cx="1210056" cy="362712"/>
          </a:xfrm>
          <a:prstGeom prst="rect">
            <a:avLst/>
          </a:prstGeom>
        </p:spPr>
      </p:pic>
      <p:pic>
        <p:nvPicPr>
          <p:cNvPr id="14" name="Picture 13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44" y="7183210"/>
            <a:ext cx="1210056" cy="362712"/>
          </a:xfrm>
          <a:prstGeom prst="rect">
            <a:avLst/>
          </a:prstGeom>
        </p:spPr>
      </p:pic>
      <p:pic>
        <p:nvPicPr>
          <p:cNvPr id="15" name="Picture 14" descr="ESnet_Logo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7335610"/>
            <a:ext cx="1210056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14274E"/>
                </a:solidFill>
              </a:rPr>
              <a:t>ESnet6: The road to automation</a:t>
            </a:r>
            <a:endParaRPr lang="en-US" sz="2800" dirty="0">
              <a:solidFill>
                <a:srgbClr val="14274E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0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E8A066-4C76-6646-8C42-A616BB168CEA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ESnet6 </a:t>
            </a:r>
            <a:r>
              <a:rPr lang="en-US" sz="2000" dirty="0" smtClean="0"/>
              <a:t>“</a:t>
            </a:r>
            <a:r>
              <a:rPr lang="en-US" sz="2000" dirty="0"/>
              <a:t>Hollow-Core</a:t>
            </a:r>
            <a:r>
              <a:rPr lang="en-US" sz="2000" dirty="0" smtClean="0"/>
              <a:t>”</a:t>
            </a:r>
            <a:r>
              <a:rPr lang="en-US" sz="2000" dirty="0"/>
              <a:t> </a:t>
            </a:r>
            <a:r>
              <a:rPr lang="en-US" sz="2000" dirty="0" smtClean="0"/>
              <a:t>network architecture</a:t>
            </a:r>
            <a:endParaRPr lang="en-US" sz="2000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1753667" y="1074073"/>
            <a:ext cx="7390333" cy="3552581"/>
            <a:chOff x="1753667" y="1074073"/>
            <a:chExt cx="7390333" cy="3552581"/>
          </a:xfrm>
        </p:grpSpPr>
        <p:grpSp>
          <p:nvGrpSpPr>
            <p:cNvPr id="203" name="Group 202"/>
            <p:cNvGrpSpPr/>
            <p:nvPr/>
          </p:nvGrpSpPr>
          <p:grpSpPr>
            <a:xfrm>
              <a:off x="1753667" y="1074073"/>
              <a:ext cx="5422557" cy="3064053"/>
              <a:chOff x="1883887" y="1149772"/>
              <a:chExt cx="5422557" cy="315249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883887" y="1149772"/>
                <a:ext cx="5416175" cy="3152495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  <a:alpha val="75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srgbClr val="2C2C2E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>
                <a:off x="6246583" y="2362567"/>
                <a:ext cx="1059861" cy="642078"/>
                <a:chOff x="5678566" y="1184672"/>
                <a:chExt cx="1059861" cy="642078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6055182" y="1457418"/>
                  <a:ext cx="68324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Data plane Programmable Switch</a:t>
                  </a:r>
                  <a:endParaRPr lang="en-US" sz="800" dirty="0">
                    <a:solidFill>
                      <a:srgbClr val="2C2C2E"/>
                    </a:solidFill>
                    <a:latin typeface="Arial Narrow"/>
                    <a:cs typeface="Arial Narrow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5954553" y="1184672"/>
                  <a:ext cx="260197" cy="260197"/>
                  <a:chOff x="1310989" y="2276733"/>
                  <a:chExt cx="836926" cy="836926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310989" y="2276733"/>
                    <a:ext cx="836926" cy="83692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7" name="Right Arrow 16"/>
                  <p:cNvSpPr/>
                  <p:nvPr/>
                </p:nvSpPr>
                <p:spPr>
                  <a:xfrm>
                    <a:off x="1390000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8" name="Right Arrow 17"/>
                  <p:cNvSpPr/>
                  <p:nvPr/>
                </p:nvSpPr>
                <p:spPr>
                  <a:xfrm rot="10800000">
                    <a:off x="1793831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9" name="Right Arrow 18"/>
                  <p:cNvSpPr/>
                  <p:nvPr/>
                </p:nvSpPr>
                <p:spPr>
                  <a:xfrm rot="16200000">
                    <a:off x="1592377" y="2370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0" name="Right Arrow 19"/>
                  <p:cNvSpPr/>
                  <p:nvPr/>
                </p:nvSpPr>
                <p:spPr>
                  <a:xfrm rot="5400000">
                    <a:off x="1592377" y="2774203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678566" y="1204965"/>
                  <a:ext cx="233918" cy="215340"/>
                  <a:chOff x="269221" y="4083086"/>
                  <a:chExt cx="627752" cy="577895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269221" y="4083086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768865" y="4132835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69221" y="4290095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768865" y="4339844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269221" y="4497103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768865" y="4546852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6250818" y="1184672"/>
                  <a:ext cx="266581" cy="266581"/>
                  <a:chOff x="802870" y="5541232"/>
                  <a:chExt cx="512332" cy="512332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802870" y="5541232"/>
                    <a:ext cx="512332" cy="512332"/>
                    <a:chOff x="525917" y="764978"/>
                    <a:chExt cx="757915" cy="757915"/>
                  </a:xfrm>
                </p:grpSpPr>
                <p:sp>
                  <p:nvSpPr>
                    <p:cNvPr id="52" name="Rounded Rectangle 51"/>
                    <p:cNvSpPr/>
                    <p:nvPr/>
                  </p:nvSpPr>
                  <p:spPr>
                    <a:xfrm>
                      <a:off x="525917" y="764978"/>
                      <a:ext cx="757915" cy="757915"/>
                    </a:xfrm>
                    <a:prstGeom prst="roundRect">
                      <a:avLst/>
                    </a:prstGeom>
                    <a:solidFill>
                      <a:srgbClr val="F2F2F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53" name="Right Arrow 52"/>
                    <p:cNvSpPr/>
                    <p:nvPr/>
                  </p:nvSpPr>
                  <p:spPr>
                    <a:xfrm>
                      <a:off x="963040" y="834484"/>
                      <a:ext cx="275073" cy="245817"/>
                    </a:xfrm>
                    <a:prstGeom prst="rightArrow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rgbClr val="36373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54" name="Right Arrow 53"/>
                    <p:cNvSpPr/>
                    <p:nvPr/>
                  </p:nvSpPr>
                  <p:spPr>
                    <a:xfrm>
                      <a:off x="963040" y="1136743"/>
                      <a:ext cx="275073" cy="245817"/>
                    </a:xfrm>
                    <a:prstGeom prst="rightArrow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rgbClr val="36373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55" name="Right Arrow 54"/>
                    <p:cNvSpPr/>
                    <p:nvPr/>
                  </p:nvSpPr>
                  <p:spPr>
                    <a:xfrm rot="10800000">
                      <a:off x="574455" y="1216435"/>
                      <a:ext cx="275073" cy="245817"/>
                    </a:xfrm>
                    <a:prstGeom prst="rightArrow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rgbClr val="36373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56" name="Right Arrow 55"/>
                    <p:cNvSpPr/>
                    <p:nvPr/>
                  </p:nvSpPr>
                  <p:spPr>
                    <a:xfrm rot="10800000">
                      <a:off x="574455" y="914176"/>
                      <a:ext cx="275073" cy="245817"/>
                    </a:xfrm>
                    <a:prstGeom prst="rightArrow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rgbClr val="36373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</p:grpSp>
              <p:pic>
                <p:nvPicPr>
                  <p:cNvPr id="51" name="Picture 50" descr="exe-512-2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4274" y="5654675"/>
                    <a:ext cx="331343" cy="26352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TextBox 57"/>
              <p:cNvSpPr txBox="1"/>
              <p:nvPr/>
            </p:nvSpPr>
            <p:spPr>
              <a:xfrm>
                <a:off x="3520399" y="1242157"/>
                <a:ext cx="206864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C2C2E"/>
                    </a:solidFill>
                    <a:latin typeface="Arial Narrow"/>
                    <a:cs typeface="Arial Narrow"/>
                  </a:rPr>
                  <a:t>Services Edge</a:t>
                </a:r>
              </a:p>
              <a:p>
                <a:pPr algn="ctr"/>
                <a:r>
                  <a:rPr lang="en-US" sz="1200" i="1" dirty="0" smtClean="0">
                    <a:solidFill>
                      <a:srgbClr val="2C2C2E"/>
                    </a:solidFill>
                    <a:latin typeface="Arial Narrow"/>
                    <a:cs typeface="Arial Narrow"/>
                  </a:rPr>
                  <a:t>Programmable, Flexible, Dynamic</a:t>
                </a:r>
                <a:endParaRPr lang="en-US" sz="1200" i="1" dirty="0">
                  <a:solidFill>
                    <a:srgbClr val="2C2C2E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4137735" y="3876876"/>
                <a:ext cx="968929" cy="260197"/>
                <a:chOff x="4120456" y="3531313"/>
                <a:chExt cx="968929" cy="260197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4410857" y="3531313"/>
                  <a:ext cx="260197" cy="260197"/>
                  <a:chOff x="1310989" y="2276734"/>
                  <a:chExt cx="836926" cy="836927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310989" y="2276734"/>
                    <a:ext cx="836926" cy="836927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7" name="Right Arrow 36"/>
                  <p:cNvSpPr/>
                  <p:nvPr/>
                </p:nvSpPr>
                <p:spPr>
                  <a:xfrm>
                    <a:off x="1390000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8" name="Right Arrow 37"/>
                  <p:cNvSpPr/>
                  <p:nvPr/>
                </p:nvSpPr>
                <p:spPr>
                  <a:xfrm rot="10800000">
                    <a:off x="1793831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9" name="Right Arrow 38"/>
                  <p:cNvSpPr/>
                  <p:nvPr/>
                </p:nvSpPr>
                <p:spPr>
                  <a:xfrm rot="16200000">
                    <a:off x="1592377" y="2370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0" name="Right Arrow 39"/>
                  <p:cNvSpPr/>
                  <p:nvPr/>
                </p:nvSpPr>
                <p:spPr>
                  <a:xfrm rot="5400000">
                    <a:off x="1592377" y="2774203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  <p:sp>
              <p:nvSpPr>
                <p:cNvPr id="41" name="Rounded Rectangle 40"/>
                <p:cNvSpPr/>
                <p:nvPr/>
              </p:nvSpPr>
              <p:spPr>
                <a:xfrm>
                  <a:off x="4715513" y="3566637"/>
                  <a:ext cx="373872" cy="210210"/>
                </a:xfrm>
                <a:prstGeom prst="round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600" dirty="0" smtClean="0">
                      <a:solidFill>
                        <a:srgbClr val="F2F2F2"/>
                      </a:solidFill>
                      <a:latin typeface="Arial Narrow"/>
                      <a:cs typeface="Arial Narrow"/>
                    </a:rPr>
                    <a:t>Network Appliance</a:t>
                  </a:r>
                  <a:endParaRPr lang="en-US" sz="600" dirty="0">
                    <a:solidFill>
                      <a:srgbClr val="F2F2F2"/>
                    </a:solidFill>
                    <a:latin typeface="Arial Narrow"/>
                    <a:cs typeface="Arial Narrow"/>
                  </a:endParaRP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4120456" y="3555875"/>
                  <a:ext cx="233918" cy="215341"/>
                  <a:chOff x="269221" y="4083086"/>
                  <a:chExt cx="627752" cy="577898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269221" y="4083086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768865" y="4132835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269221" y="4290095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768865" y="4339844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269221" y="4497105"/>
                    <a:ext cx="627752" cy="16387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768865" y="4546852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grpSp>
            <p:nvGrpSpPr>
              <p:cNvPr id="199" name="Group 198"/>
              <p:cNvGrpSpPr/>
              <p:nvPr/>
            </p:nvGrpSpPr>
            <p:grpSpPr>
              <a:xfrm>
                <a:off x="2050891" y="2431928"/>
                <a:ext cx="632676" cy="487923"/>
                <a:chOff x="2379197" y="1403877"/>
                <a:chExt cx="632676" cy="48792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379197" y="1645579"/>
                  <a:ext cx="39704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Compute Cluster</a:t>
                  </a:r>
                  <a:endParaRPr lang="en-US" sz="800" dirty="0">
                    <a:solidFill>
                      <a:srgbClr val="2C2C2E"/>
                    </a:solidFill>
                    <a:latin typeface="Arial Narrow"/>
                    <a:cs typeface="Arial Narrow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2751676" y="1403877"/>
                  <a:ext cx="260197" cy="260197"/>
                  <a:chOff x="1310989" y="2276733"/>
                  <a:chExt cx="836926" cy="836926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1310989" y="2276733"/>
                    <a:ext cx="836926" cy="83692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>
                  <a:xfrm>
                    <a:off x="1390000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2" name="Right Arrow 11"/>
                  <p:cNvSpPr/>
                  <p:nvPr/>
                </p:nvSpPr>
                <p:spPr>
                  <a:xfrm rot="10800000">
                    <a:off x="1793831" y="2569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3" name="Right Arrow 12"/>
                  <p:cNvSpPr/>
                  <p:nvPr/>
                </p:nvSpPr>
                <p:spPr>
                  <a:xfrm rot="16200000">
                    <a:off x="1592377" y="2370372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4" name="Right Arrow 13"/>
                  <p:cNvSpPr/>
                  <p:nvPr/>
                </p:nvSpPr>
                <p:spPr>
                  <a:xfrm rot="5400000">
                    <a:off x="1592377" y="2774203"/>
                    <a:ext cx="275073" cy="245817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6373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458789" y="1431513"/>
                  <a:ext cx="233918" cy="215340"/>
                  <a:chOff x="269221" y="4083086"/>
                  <a:chExt cx="627752" cy="577895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269221" y="4083086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768865" y="4132835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69221" y="4290095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768865" y="4339844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69221" y="4497103"/>
                    <a:ext cx="627752" cy="16387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768865" y="4546852"/>
                    <a:ext cx="62208" cy="6438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</p:grpSp>
        </p:grpSp>
        <p:sp>
          <p:nvSpPr>
            <p:cNvPr id="207" name="TextBox 206"/>
            <p:cNvSpPr txBox="1"/>
            <p:nvPr/>
          </p:nvSpPr>
          <p:spPr>
            <a:xfrm>
              <a:off x="5908017" y="3056994"/>
              <a:ext cx="3235983" cy="156966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Services Edge</a:t>
              </a:r>
            </a:p>
            <a:p>
              <a:pPr marL="176213" indent="-176213"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</a:pPr>
              <a:r>
                <a:rPr lang="en-US" sz="1050" b="1" i="1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Programmable</a:t>
              </a:r>
              <a:r>
                <a:rPr lang="en-US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 </a:t>
              </a:r>
              <a:r>
                <a:rPr lang="mr-IN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–</a:t>
              </a:r>
              <a:r>
                <a:rPr lang="en-US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 Software driven APIs to manage edge router/switch and retrieve telemetry information.</a:t>
              </a:r>
            </a:p>
            <a:p>
              <a:pPr marL="176213" indent="-176213"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</a:pPr>
              <a:r>
                <a:rPr lang="en-US" sz="1050" b="1" i="1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Flexible</a:t>
              </a:r>
              <a:r>
                <a:rPr lang="en-US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 - Data plane programmable switches (e.g. FPGA, NPU) in conjunction with compute resources to prototype new services (driven by Software Defined Networks)</a:t>
              </a:r>
            </a:p>
            <a:p>
              <a:pPr marL="176213" indent="-176213"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</a:pPr>
              <a:r>
                <a:rPr lang="en-US" sz="1050" b="1" i="1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Dynamic</a:t>
              </a:r>
              <a:r>
                <a:rPr lang="en-US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 </a:t>
              </a:r>
              <a:r>
                <a:rPr lang="mr-IN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–</a:t>
              </a:r>
              <a:r>
                <a:rPr lang="en-US" sz="1050" dirty="0" smtClean="0">
                  <a:solidFill>
                    <a:srgbClr val="6D6E71"/>
                  </a:solidFill>
                  <a:latin typeface="Arial Narrow"/>
                  <a:cs typeface="Arial Narrow"/>
                </a:rPr>
                <a:t> Dynamic instantiation of services using SDN paradigms (e.g. Network Function Virtualization, service chaining).</a:t>
              </a: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29600" y="1219634"/>
            <a:ext cx="7591573" cy="3565795"/>
            <a:chOff x="129600" y="1219634"/>
            <a:chExt cx="7591573" cy="3565795"/>
          </a:xfrm>
        </p:grpSpPr>
        <p:pic>
          <p:nvPicPr>
            <p:cNvPr id="193" name="Picture 192" descr="Speedmeter-01-51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799" y="1449688"/>
              <a:ext cx="490801" cy="425045"/>
            </a:xfrm>
            <a:prstGeom prst="rect">
              <a:avLst/>
            </a:prstGeom>
          </p:spPr>
        </p:pic>
        <p:grpSp>
          <p:nvGrpSpPr>
            <p:cNvPr id="210" name="Group 209"/>
            <p:cNvGrpSpPr/>
            <p:nvPr/>
          </p:nvGrpSpPr>
          <p:grpSpPr>
            <a:xfrm>
              <a:off x="129600" y="1219634"/>
              <a:ext cx="7591573" cy="3565795"/>
              <a:chOff x="129600" y="1219634"/>
              <a:chExt cx="7591573" cy="3565795"/>
            </a:xfrm>
          </p:grpSpPr>
          <p:pic>
            <p:nvPicPr>
              <p:cNvPr id="196" name="Picture 195" descr="32829-20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336" y="1545744"/>
                <a:ext cx="308973" cy="272352"/>
              </a:xfrm>
              <a:prstGeom prst="rect">
                <a:avLst/>
              </a:prstGeom>
            </p:spPr>
          </p:pic>
          <p:pic>
            <p:nvPicPr>
              <p:cNvPr id="197" name="Picture 196" descr="robot-1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5344" y="1545744"/>
                <a:ext cx="330461" cy="291293"/>
              </a:xfrm>
              <a:prstGeom prst="rect">
                <a:avLst/>
              </a:prstGeom>
            </p:spPr>
          </p:pic>
          <p:grpSp>
            <p:nvGrpSpPr>
              <p:cNvPr id="208" name="Group 207"/>
              <p:cNvGrpSpPr/>
              <p:nvPr/>
            </p:nvGrpSpPr>
            <p:grpSpPr>
              <a:xfrm>
                <a:off x="129600" y="1219634"/>
                <a:ext cx="7591573" cy="3565795"/>
                <a:chOff x="129600" y="1219634"/>
                <a:chExt cx="7591573" cy="3565795"/>
              </a:xfrm>
            </p:grpSpPr>
            <p:sp>
              <p:nvSpPr>
                <p:cNvPr id="192" name="Rounded Rectangle 191"/>
                <p:cNvSpPr/>
                <p:nvPr/>
              </p:nvSpPr>
              <p:spPr>
                <a:xfrm>
                  <a:off x="6993225" y="1219635"/>
                  <a:ext cx="727948" cy="639162"/>
                </a:xfrm>
                <a:prstGeom prst="roundRect">
                  <a:avLst/>
                </a:prstGeom>
                <a:solidFill>
                  <a:schemeClr val="bg1">
                    <a:lumMod val="50000"/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Monitoring </a:t>
                  </a:r>
                  <a:r>
                    <a:rPr lang="en-US" sz="800" dirty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and </a:t>
                  </a:r>
                  <a:r>
                    <a:rPr lang="en-US" sz="8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Measurement</a:t>
                  </a:r>
                  <a:endParaRPr lang="en-US" sz="800" dirty="0">
                    <a:solidFill>
                      <a:srgbClr val="2C2C2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5" name="Rounded Rectangle 194"/>
                <p:cNvSpPr/>
                <p:nvPr/>
              </p:nvSpPr>
              <p:spPr>
                <a:xfrm>
                  <a:off x="1198590" y="1219634"/>
                  <a:ext cx="724707" cy="647670"/>
                </a:xfrm>
                <a:prstGeom prst="roundRect">
                  <a:avLst/>
                </a:prstGeom>
                <a:solidFill>
                  <a:schemeClr val="bg1">
                    <a:lumMod val="50000"/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9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Workflows</a:t>
                  </a:r>
                </a:p>
                <a:p>
                  <a:pPr algn="ctr">
                    <a:lnSpc>
                      <a:spcPts val="1040"/>
                    </a:lnSpc>
                  </a:pPr>
                  <a:r>
                    <a:rPr lang="en-US" sz="900" dirty="0" smtClean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and </a:t>
                  </a:r>
                  <a:r>
                    <a:rPr lang="en-US" sz="900" dirty="0">
                      <a:solidFill>
                        <a:srgbClr val="2C2C2E"/>
                      </a:solidFill>
                      <a:latin typeface="Arial Narrow"/>
                      <a:cs typeface="Arial Narrow"/>
                    </a:rPr>
                    <a:t>Automation</a:t>
                  </a: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129600" y="3054186"/>
                  <a:ext cx="2902921" cy="1731243"/>
                </a:xfrm>
                <a:prstGeom prst="rect">
                  <a:avLst/>
                </a:prstGeom>
                <a:solidFill>
                  <a:srgbClr val="FFFFFF">
                    <a:alpha val="75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“Hollow” Core</a:t>
                  </a:r>
                </a:p>
                <a:p>
                  <a:pPr marL="176213" indent="-176213">
                    <a:buClr>
                      <a:schemeClr val="tx1">
                        <a:lumMod val="60000"/>
                        <a:lumOff val="40000"/>
                      </a:schemeClr>
                    </a:buClr>
                    <a:buFont typeface="Arial"/>
                    <a:buChar char="•"/>
                  </a:pPr>
                  <a:r>
                    <a:rPr lang="en-US" sz="1050" b="1" i="1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Programmable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mr-IN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–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Software driven APIs to allocate core bandwidth as needed, and monitor status and performance.</a:t>
                  </a:r>
                </a:p>
                <a:p>
                  <a:pPr marL="176213" indent="-176213">
                    <a:buClr>
                      <a:schemeClr val="tx1">
                        <a:lumMod val="60000"/>
                        <a:lumOff val="40000"/>
                      </a:schemeClr>
                    </a:buClr>
                    <a:buFont typeface="Arial"/>
                    <a:buChar char="•"/>
                  </a:pPr>
                  <a:r>
                    <a:rPr lang="en-US" sz="1050" b="1" i="1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Scalable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mr-IN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–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Increased capacity scale and flexibility by leveraging latest technology (e.g. </a:t>
                  </a:r>
                  <a:r>
                    <a:rPr lang="en-US" sz="1050" dirty="0" err="1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FlexGrid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spectral partitioning, tunable wave modulation).</a:t>
                  </a:r>
                </a:p>
                <a:p>
                  <a:pPr marL="176213" indent="-176213">
                    <a:buClr>
                      <a:schemeClr val="tx1">
                        <a:lumMod val="60000"/>
                        <a:lumOff val="40000"/>
                      </a:schemeClr>
                    </a:buClr>
                    <a:buFont typeface="Arial"/>
                    <a:buChar char="•"/>
                  </a:pPr>
                  <a:r>
                    <a:rPr lang="en-US" sz="1050" b="1" i="1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Resilient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mr-IN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–</a:t>
                  </a:r>
                  <a:r>
                    <a:rPr lang="en-US" sz="1050" dirty="0" smtClean="0">
                      <a:solidFill>
                        <a:srgbClr val="6D6E71"/>
                      </a:solidFill>
                      <a:latin typeface="Arial Narrow"/>
                      <a:cs typeface="Arial Narrow"/>
                    </a:rPr>
                    <a:t> Protection and restoration functions using next generation Traffic Engineering protocols (e.g. Segment Routing).</a:t>
                  </a: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2636523" y="1643931"/>
                  <a:ext cx="3504176" cy="1986993"/>
                </a:xfrm>
                <a:prstGeom prst="ellipse">
                  <a:avLst/>
                </a:prstGeom>
                <a:solidFill>
                  <a:schemeClr val="tx1">
                    <a:lumMod val="20000"/>
                    <a:lumOff val="80000"/>
                    <a:alpha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endParaRPr lang="en-US" sz="1200" i="1" dirty="0">
                    <a:solidFill>
                      <a:srgbClr val="2C2C2E"/>
                    </a:solidFill>
                    <a:latin typeface="Arial Narrow"/>
                    <a:cs typeface="Arial Narrow"/>
                  </a:endParaRPr>
                </a:p>
              </p:txBody>
            </p:sp>
            <p:grpSp>
              <p:nvGrpSpPr>
                <p:cNvPr id="201" name="Group 200"/>
                <p:cNvGrpSpPr/>
                <p:nvPr/>
              </p:nvGrpSpPr>
              <p:grpSpPr>
                <a:xfrm>
                  <a:off x="3074915" y="1702399"/>
                  <a:ext cx="2877599" cy="1762701"/>
                  <a:chOff x="3231056" y="1362971"/>
                  <a:chExt cx="2877599" cy="1762701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3231056" y="1862450"/>
                    <a:ext cx="2681888" cy="1263222"/>
                    <a:chOff x="1962067" y="2549933"/>
                    <a:chExt cx="5269473" cy="2482026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6341986" y="4166983"/>
                      <a:ext cx="707790" cy="185343"/>
                      <a:chOff x="2407969" y="4742240"/>
                      <a:chExt cx="1618178" cy="310197"/>
                    </a:xfrm>
                  </p:grpSpPr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 flipH="1">
                        <a:off x="2407970" y="4742240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flipH="1">
                        <a:off x="2407970" y="4804279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flipH="1">
                        <a:off x="2407970" y="4866318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flipH="1">
                        <a:off x="2407970" y="492835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flipH="1">
                        <a:off x="2407969" y="4990396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flipH="1">
                        <a:off x="2407969" y="505243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80008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2143830" y="4166983"/>
                      <a:ext cx="707790" cy="185343"/>
                      <a:chOff x="2407969" y="4742240"/>
                      <a:chExt cx="1618178" cy="310197"/>
                    </a:xfrm>
                  </p:grpSpPr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 flipH="1">
                        <a:off x="2407970" y="4742240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flipH="1">
                        <a:off x="2407970" y="4804279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76"/>
                      <p:cNvCxnSpPr/>
                      <p:nvPr/>
                    </p:nvCxnSpPr>
                    <p:spPr>
                      <a:xfrm flipH="1">
                        <a:off x="2407970" y="4866318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flipH="1">
                        <a:off x="2407970" y="492835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 flipH="1">
                        <a:off x="2407969" y="4990396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flipH="1">
                        <a:off x="2407969" y="505243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80008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3663097" y="4166983"/>
                      <a:ext cx="1867413" cy="185343"/>
                      <a:chOff x="2407969" y="4742240"/>
                      <a:chExt cx="1618178" cy="310197"/>
                    </a:xfrm>
                  </p:grpSpPr>
                  <p:cxnSp>
                    <p:nvCxnSpPr>
                      <p:cNvPr id="169" name="Straight Connector 168"/>
                      <p:cNvCxnSpPr/>
                      <p:nvPr/>
                    </p:nvCxnSpPr>
                    <p:spPr>
                      <a:xfrm flipH="1">
                        <a:off x="2407970" y="4742240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Straight Connector 169"/>
                      <p:cNvCxnSpPr/>
                      <p:nvPr/>
                    </p:nvCxnSpPr>
                    <p:spPr>
                      <a:xfrm flipH="1">
                        <a:off x="2407970" y="4804279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Straight Connector 170"/>
                      <p:cNvCxnSpPr/>
                      <p:nvPr/>
                    </p:nvCxnSpPr>
                    <p:spPr>
                      <a:xfrm flipH="1">
                        <a:off x="2407970" y="4866318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" name="Straight Connector 171"/>
                      <p:cNvCxnSpPr/>
                      <p:nvPr/>
                    </p:nvCxnSpPr>
                    <p:spPr>
                      <a:xfrm flipH="1">
                        <a:off x="2407970" y="492835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/>
                      <p:cNvCxnSpPr/>
                      <p:nvPr/>
                    </p:nvCxnSpPr>
                    <p:spPr>
                      <a:xfrm flipH="1">
                        <a:off x="2407969" y="4990396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/>
                      <p:cNvCxnSpPr/>
                      <p:nvPr/>
                    </p:nvCxnSpPr>
                    <p:spPr>
                      <a:xfrm flipH="1">
                        <a:off x="2407969" y="5052437"/>
                        <a:ext cx="1618177" cy="0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80008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2851620" y="2778655"/>
                      <a:ext cx="811476" cy="1723176"/>
                      <a:chOff x="1049853" y="2276733"/>
                      <a:chExt cx="1358116" cy="2883970"/>
                    </a:xfrm>
                  </p:grpSpPr>
                  <p:grpSp>
                    <p:nvGrpSpPr>
                      <p:cNvPr id="124" name="Group 123"/>
                      <p:cNvGrpSpPr/>
                      <p:nvPr/>
                    </p:nvGrpSpPr>
                    <p:grpSpPr>
                      <a:xfrm>
                        <a:off x="1310989" y="2276733"/>
                        <a:ext cx="836926" cy="836926"/>
                        <a:chOff x="1310989" y="2276733"/>
                        <a:chExt cx="836926" cy="836926"/>
                      </a:xfrm>
                    </p:grpSpPr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310989" y="2276733"/>
                          <a:ext cx="836926" cy="83692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sp>
                      <p:nvSpPr>
                        <p:cNvPr id="165" name="Right Arrow 164"/>
                        <p:cNvSpPr/>
                        <p:nvPr/>
                      </p:nvSpPr>
                      <p:spPr>
                        <a:xfrm>
                          <a:off x="1390000" y="2569372"/>
                          <a:ext cx="275073" cy="245817"/>
                        </a:xfrm>
                        <a:prstGeom prst="rightArrow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sp>
                      <p:nvSpPr>
                        <p:cNvPr id="166" name="Right Arrow 165"/>
                        <p:cNvSpPr/>
                        <p:nvPr/>
                      </p:nvSpPr>
                      <p:spPr>
                        <a:xfrm rot="10800000">
                          <a:off x="1793831" y="2569372"/>
                          <a:ext cx="275073" cy="245817"/>
                        </a:xfrm>
                        <a:prstGeom prst="rightArrow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sp>
                      <p:nvSpPr>
                        <p:cNvPr id="167" name="Right Arrow 166"/>
                        <p:cNvSpPr/>
                        <p:nvPr/>
                      </p:nvSpPr>
                      <p:spPr>
                        <a:xfrm rot="16200000">
                          <a:off x="1592377" y="2370372"/>
                          <a:ext cx="275073" cy="245817"/>
                        </a:xfrm>
                        <a:prstGeom prst="rightArrow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sp>
                      <p:nvSpPr>
                        <p:cNvPr id="168" name="Right Arrow 167"/>
                        <p:cNvSpPr/>
                        <p:nvPr/>
                      </p:nvSpPr>
                      <p:spPr>
                        <a:xfrm rot="5400000">
                          <a:off x="1592377" y="2774203"/>
                          <a:ext cx="275073" cy="245817"/>
                        </a:xfrm>
                        <a:prstGeom prst="rightArrow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</p:grpSp>
                  <p:grpSp>
                    <p:nvGrpSpPr>
                      <p:cNvPr id="125" name="Group 124"/>
                      <p:cNvGrpSpPr/>
                      <p:nvPr/>
                    </p:nvGrpSpPr>
                    <p:grpSpPr>
                      <a:xfrm>
                        <a:off x="1049853" y="4323777"/>
                        <a:ext cx="1358116" cy="836926"/>
                        <a:chOff x="1049853" y="3558494"/>
                        <a:chExt cx="1358116" cy="836926"/>
                      </a:xfrm>
                    </p:grpSpPr>
                    <p:grpSp>
                      <p:nvGrpSpPr>
                        <p:cNvPr id="129" name="Group 128"/>
                        <p:cNvGrpSpPr/>
                        <p:nvPr/>
                      </p:nvGrpSpPr>
                      <p:grpSpPr>
                        <a:xfrm>
                          <a:off x="1463158" y="4062060"/>
                          <a:ext cx="684757" cy="298470"/>
                          <a:chOff x="3201388" y="2885413"/>
                          <a:chExt cx="684757" cy="298470"/>
                        </a:xfrm>
                      </p:grpSpPr>
                      <p:sp>
                        <p:nvSpPr>
                          <p:cNvPr id="154" name="Rectangle 153"/>
                          <p:cNvSpPr/>
                          <p:nvPr/>
                        </p:nvSpPr>
                        <p:spPr>
                          <a:xfrm>
                            <a:off x="3201388" y="2885413"/>
                            <a:ext cx="684757" cy="298470"/>
                          </a:xfrm>
                          <a:prstGeom prst="rect">
                            <a:avLst/>
                          </a:prstGeom>
                          <a:solidFill>
                            <a:srgbClr val="525355"/>
                          </a:solidFill>
                          <a:ln>
                            <a:solidFill>
                              <a:srgbClr val="363739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2C2C2E"/>
                              </a:solidFill>
                              <a:latin typeface="Arial Narrow"/>
                              <a:cs typeface="Arial Narrow"/>
                            </a:endParaRPr>
                          </a:p>
                        </p:txBody>
                      </p:sp>
                      <p:grpSp>
                        <p:nvGrpSpPr>
                          <p:cNvPr id="155" name="Group 154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2958789"/>
                            <a:chExt cx="557812" cy="151718"/>
                          </a:xfrm>
                        </p:grpSpPr>
                        <p:grpSp>
                          <p:nvGrpSpPr>
                            <p:cNvPr id="156" name="Group 155"/>
                            <p:cNvGrpSpPr/>
                            <p:nvPr/>
                          </p:nvGrpSpPr>
                          <p:grpSpPr>
                            <a:xfrm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61" name="Straight Connector 160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2" name="Straight Connector 161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3" name="Straight Connector 162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57" name="Group 156"/>
                            <p:cNvGrpSpPr/>
                            <p:nvPr/>
                          </p:nvGrpSpPr>
                          <p:grpSpPr>
                            <a:xfrm flipV="1"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58" name="Straight Connector 157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9" name="Straight Connector 158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0" name="Straight Connector 159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sp>
                      <p:nvSpPr>
                        <p:cNvPr id="130" name="Trapezoid 129"/>
                        <p:cNvSpPr/>
                        <p:nvPr/>
                      </p:nvSpPr>
                      <p:spPr>
                        <a:xfrm rot="16200000">
                          <a:off x="745520" y="3862827"/>
                          <a:ext cx="836926" cy="228259"/>
                        </a:xfrm>
                        <a:prstGeom prst="trapezoid">
                          <a:avLst>
                            <a:gd name="adj" fmla="val 63461"/>
                          </a:avLst>
                        </a:prstGeom>
                        <a:solidFill>
                          <a:schemeClr val="tx1">
                            <a:lumMod val="7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sp>
                      <p:nvSpPr>
                        <p:cNvPr id="131" name="Trapezoid 130"/>
                        <p:cNvSpPr/>
                        <p:nvPr/>
                      </p:nvSpPr>
                      <p:spPr>
                        <a:xfrm rot="5400000">
                          <a:off x="1875377" y="3862827"/>
                          <a:ext cx="836926" cy="228259"/>
                        </a:xfrm>
                        <a:prstGeom prst="trapezoid">
                          <a:avLst>
                            <a:gd name="adj" fmla="val 63461"/>
                          </a:avLst>
                        </a:prstGeom>
                        <a:solidFill>
                          <a:schemeClr val="tx1">
                            <a:lumMod val="75000"/>
                          </a:schemeClr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grpSp>
                      <p:nvGrpSpPr>
                        <p:cNvPr id="132" name="Group 131"/>
                        <p:cNvGrpSpPr/>
                        <p:nvPr/>
                      </p:nvGrpSpPr>
                      <p:grpSpPr>
                        <a:xfrm>
                          <a:off x="1388312" y="3832473"/>
                          <a:ext cx="684757" cy="298470"/>
                          <a:chOff x="3201388" y="2885413"/>
                          <a:chExt cx="684757" cy="298470"/>
                        </a:xfrm>
                      </p:grpSpPr>
                      <p:sp>
                        <p:nvSpPr>
                          <p:cNvPr id="144" name="Rectangle 143"/>
                          <p:cNvSpPr/>
                          <p:nvPr/>
                        </p:nvSpPr>
                        <p:spPr>
                          <a:xfrm>
                            <a:off x="3201388" y="2885413"/>
                            <a:ext cx="684757" cy="298470"/>
                          </a:xfrm>
                          <a:prstGeom prst="rect">
                            <a:avLst/>
                          </a:prstGeom>
                          <a:solidFill>
                            <a:srgbClr val="525355"/>
                          </a:solidFill>
                          <a:ln>
                            <a:solidFill>
                              <a:srgbClr val="363739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2C2C2E"/>
                              </a:solidFill>
                              <a:latin typeface="Arial Narrow"/>
                              <a:cs typeface="Arial Narrow"/>
                            </a:endParaRPr>
                          </a:p>
                        </p:txBody>
                      </p:sp>
                      <p:grpSp>
                        <p:nvGrpSpPr>
                          <p:cNvPr id="145" name="Group 144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2958789"/>
                            <a:chExt cx="557812" cy="151718"/>
                          </a:xfrm>
                        </p:grpSpPr>
                        <p:grpSp>
                          <p:nvGrpSpPr>
                            <p:cNvPr id="146" name="Group 145"/>
                            <p:cNvGrpSpPr/>
                            <p:nvPr/>
                          </p:nvGrpSpPr>
                          <p:grpSpPr>
                            <a:xfrm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51" name="Straight Connector 150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2" name="Straight Connector 151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3" name="Straight Connector 152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47" name="Group 146"/>
                            <p:cNvGrpSpPr/>
                            <p:nvPr/>
                          </p:nvGrpSpPr>
                          <p:grpSpPr>
                            <a:xfrm flipV="1"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48" name="Straight Connector 147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9" name="Straight Connector 148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0" name="Straight Connector 149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1313466" y="3602885"/>
                          <a:ext cx="684757" cy="298470"/>
                          <a:chOff x="3201388" y="2885413"/>
                          <a:chExt cx="684757" cy="298470"/>
                        </a:xfrm>
                      </p:grpSpPr>
                      <p:sp>
                        <p:nvSpPr>
                          <p:cNvPr id="134" name="Rectangle 133"/>
                          <p:cNvSpPr/>
                          <p:nvPr/>
                        </p:nvSpPr>
                        <p:spPr>
                          <a:xfrm>
                            <a:off x="3201388" y="2885413"/>
                            <a:ext cx="684757" cy="298470"/>
                          </a:xfrm>
                          <a:prstGeom prst="rect">
                            <a:avLst/>
                          </a:prstGeom>
                          <a:solidFill>
                            <a:srgbClr val="525355"/>
                          </a:solidFill>
                          <a:ln>
                            <a:solidFill>
                              <a:srgbClr val="363739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2C2C2E"/>
                              </a:solidFill>
                              <a:latin typeface="Arial Narrow"/>
                              <a:cs typeface="Arial Narrow"/>
                            </a:endParaRPr>
                          </a:p>
                        </p:txBody>
                      </p:sp>
                      <p:grpSp>
                        <p:nvGrpSpPr>
                          <p:cNvPr id="135" name="Group 134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2958789"/>
                            <a:chExt cx="557812" cy="151718"/>
                          </a:xfrm>
                        </p:grpSpPr>
                        <p:grpSp>
                          <p:nvGrpSpPr>
                            <p:cNvPr id="136" name="Group 135"/>
                            <p:cNvGrpSpPr/>
                            <p:nvPr/>
                          </p:nvGrpSpPr>
                          <p:grpSpPr>
                            <a:xfrm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41" name="Straight Connector 140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2" name="Straight Connector 141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3" name="Straight Connector 142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37" name="Group 136"/>
                            <p:cNvGrpSpPr/>
                            <p:nvPr/>
                          </p:nvGrpSpPr>
                          <p:grpSpPr>
                            <a:xfrm flipV="1">
                              <a:off x="3271238" y="2958789"/>
                              <a:ext cx="557812" cy="151718"/>
                              <a:chOff x="3271238" y="3558493"/>
                              <a:chExt cx="557812" cy="151718"/>
                            </a:xfrm>
                          </p:grpSpPr>
                          <p:cxnSp>
                            <p:nvCxnSpPr>
                              <p:cNvPr id="138" name="Straight Connector 137"/>
                              <p:cNvCxnSpPr/>
                              <p:nvPr/>
                            </p:nvCxnSpPr>
                            <p:spPr>
                              <a:xfrm>
                                <a:off x="3271238" y="3558493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39" name="Straight Connector 138"/>
                              <p:cNvCxnSpPr/>
                              <p:nvPr/>
                            </p:nvCxnSpPr>
                            <p:spPr>
                              <a:xfrm>
                                <a:off x="3706213" y="3710211"/>
                                <a:ext cx="122837" cy="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0" name="Straight Connector 139"/>
                              <p:cNvCxnSpPr/>
                              <p:nvPr/>
                            </p:nvCxnSpPr>
                            <p:spPr>
                              <a:xfrm>
                                <a:off x="3394075" y="3558493"/>
                                <a:ext cx="312138" cy="151718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</p:grpSp>
                  <p:cxnSp>
                    <p:nvCxnSpPr>
                      <p:cNvPr id="126" name="Straight Connector 125"/>
                      <p:cNvCxnSpPr/>
                      <p:nvPr/>
                    </p:nvCxnSpPr>
                    <p:spPr>
                      <a:xfrm>
                        <a:off x="1729452" y="3131380"/>
                        <a:ext cx="923" cy="1210117"/>
                      </a:xfrm>
                      <a:prstGeom prst="line">
                        <a:avLst/>
                      </a:prstGeom>
                      <a:ln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/>
                      <p:cNvCxnSpPr/>
                      <p:nvPr/>
                    </p:nvCxnSpPr>
                    <p:spPr>
                      <a:xfrm>
                        <a:off x="1799257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/>
                      <p:cNvCxnSpPr/>
                      <p:nvPr/>
                    </p:nvCxnSpPr>
                    <p:spPr>
                      <a:xfrm>
                        <a:off x="1667325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5686539" y="2549933"/>
                      <a:ext cx="500064" cy="500064"/>
                      <a:chOff x="1310989" y="2276733"/>
                      <a:chExt cx="836926" cy="83692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1310989" y="2276733"/>
                        <a:ext cx="836926" cy="83692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120" name="Right Arrow 119"/>
                      <p:cNvSpPr/>
                      <p:nvPr/>
                    </p:nvSpPr>
                    <p:spPr>
                      <a:xfrm>
                        <a:off x="1390000" y="2569372"/>
                        <a:ext cx="275073" cy="245817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121" name="Right Arrow 120"/>
                      <p:cNvSpPr/>
                      <p:nvPr/>
                    </p:nvSpPr>
                    <p:spPr>
                      <a:xfrm rot="10800000">
                        <a:off x="1793831" y="2569372"/>
                        <a:ext cx="275073" cy="245817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122" name="Right Arrow 121"/>
                      <p:cNvSpPr/>
                      <p:nvPr/>
                    </p:nvSpPr>
                    <p:spPr>
                      <a:xfrm rot="16200000">
                        <a:off x="1592377" y="2370372"/>
                        <a:ext cx="275073" cy="245817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123" name="Right Arrow 122"/>
                      <p:cNvSpPr/>
                      <p:nvPr/>
                    </p:nvSpPr>
                    <p:spPr>
                      <a:xfrm rot="5400000">
                        <a:off x="1592377" y="2774203"/>
                        <a:ext cx="275073" cy="245817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</p:grp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5530510" y="4001767"/>
                      <a:ext cx="811476" cy="500064"/>
                      <a:chOff x="1049853" y="3558494"/>
                      <a:chExt cx="1358116" cy="836926"/>
                    </a:xfrm>
                  </p:grpSpPr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1463158" y="4062060"/>
                        <a:ext cx="684757" cy="298470"/>
                        <a:chOff x="3201388" y="2885413"/>
                        <a:chExt cx="684757" cy="298470"/>
                      </a:xfrm>
                    </p:grpSpPr>
                    <p:sp>
                      <p:nvSpPr>
                        <p:cNvPr id="109" name="Rectangle 108"/>
                        <p:cNvSpPr/>
                        <p:nvPr/>
                      </p:nvSpPr>
                      <p:spPr>
                        <a:xfrm>
                          <a:off x="3201388" y="2885413"/>
                          <a:ext cx="684757" cy="298470"/>
                        </a:xfrm>
                        <a:prstGeom prst="rect">
                          <a:avLst/>
                        </a:prstGeom>
                        <a:solidFill>
                          <a:srgbClr val="525355"/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grpSp>
                      <p:nvGrpSpPr>
                        <p:cNvPr id="110" name="Group 109"/>
                        <p:cNvGrpSpPr/>
                        <p:nvPr/>
                      </p:nvGrpSpPr>
                      <p:grpSpPr>
                        <a:xfrm>
                          <a:off x="3271238" y="2958789"/>
                          <a:ext cx="557812" cy="151718"/>
                          <a:chOff x="3271238" y="2958789"/>
                          <a:chExt cx="557812" cy="151718"/>
                        </a:xfrm>
                      </p:grpSpPr>
                      <p:grpSp>
                        <p:nvGrpSpPr>
                          <p:cNvPr id="111" name="Group 110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116" name="Straight Connector 115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7" name="Straight Connector 116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8" name="Straight Connector 117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12" name="Group 111"/>
                          <p:cNvGrpSpPr/>
                          <p:nvPr/>
                        </p:nvGrpSpPr>
                        <p:grpSpPr>
                          <a:xfrm flipV="1"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113" name="Straight Connector 112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Straight Connector 113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5" name="Straight Connector 114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85" name="Trapezoid 84"/>
                      <p:cNvSpPr/>
                      <p:nvPr/>
                    </p:nvSpPr>
                    <p:spPr>
                      <a:xfrm rot="16200000">
                        <a:off x="745520" y="3862827"/>
                        <a:ext cx="836926" cy="228259"/>
                      </a:xfrm>
                      <a:prstGeom prst="trapezoid">
                        <a:avLst>
                          <a:gd name="adj" fmla="val 63461"/>
                        </a:avLst>
                      </a:prstGeom>
                      <a:solidFill>
                        <a:schemeClr val="tx1">
                          <a:lumMod val="7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86" name="Trapezoid 85"/>
                      <p:cNvSpPr/>
                      <p:nvPr/>
                    </p:nvSpPr>
                    <p:spPr>
                      <a:xfrm rot="5400000">
                        <a:off x="1875377" y="3862827"/>
                        <a:ext cx="836926" cy="228259"/>
                      </a:xfrm>
                      <a:prstGeom prst="trapezoid">
                        <a:avLst>
                          <a:gd name="adj" fmla="val 63461"/>
                        </a:avLst>
                      </a:prstGeom>
                      <a:solidFill>
                        <a:schemeClr val="tx1">
                          <a:lumMod val="75000"/>
                        </a:schemeClr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1388312" y="3832473"/>
                        <a:ext cx="684757" cy="298470"/>
                        <a:chOff x="3201388" y="2885413"/>
                        <a:chExt cx="684757" cy="298470"/>
                      </a:xfrm>
                    </p:grpSpPr>
                    <p:sp>
                      <p:nvSpPr>
                        <p:cNvPr id="99" name="Rectangle 98"/>
                        <p:cNvSpPr/>
                        <p:nvPr/>
                      </p:nvSpPr>
                      <p:spPr>
                        <a:xfrm>
                          <a:off x="3201388" y="2885413"/>
                          <a:ext cx="684757" cy="298470"/>
                        </a:xfrm>
                        <a:prstGeom prst="rect">
                          <a:avLst/>
                        </a:prstGeom>
                        <a:solidFill>
                          <a:srgbClr val="525355"/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grpSp>
                      <p:nvGrpSpPr>
                        <p:cNvPr id="100" name="Group 99"/>
                        <p:cNvGrpSpPr/>
                        <p:nvPr/>
                      </p:nvGrpSpPr>
                      <p:grpSpPr>
                        <a:xfrm>
                          <a:off x="3271238" y="2958789"/>
                          <a:ext cx="557812" cy="151718"/>
                          <a:chOff x="3271238" y="2958789"/>
                          <a:chExt cx="557812" cy="151718"/>
                        </a:xfrm>
                      </p:grpSpPr>
                      <p:grpSp>
                        <p:nvGrpSpPr>
                          <p:cNvPr id="101" name="Group 100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106" name="Straight Connector 105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Straight Connector 106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Straight Connector 107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02" name="Group 101"/>
                          <p:cNvGrpSpPr/>
                          <p:nvPr/>
                        </p:nvGrpSpPr>
                        <p:grpSpPr>
                          <a:xfrm flipV="1"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103" name="Straight Connector 102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Straight Connector 103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Straight Connector 104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1313466" y="3602885"/>
                        <a:ext cx="684757" cy="298470"/>
                        <a:chOff x="3201388" y="2885413"/>
                        <a:chExt cx="684757" cy="298470"/>
                      </a:xfrm>
                    </p:grpSpPr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>
                          <a:off x="3201388" y="2885413"/>
                          <a:ext cx="684757" cy="298470"/>
                        </a:xfrm>
                        <a:prstGeom prst="rect">
                          <a:avLst/>
                        </a:prstGeom>
                        <a:solidFill>
                          <a:srgbClr val="525355"/>
                        </a:solidFill>
                        <a:ln>
                          <a:solidFill>
                            <a:srgbClr val="363739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2C2C2E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grpSp>
                      <p:nvGrpSpPr>
                        <p:cNvPr id="90" name="Group 89"/>
                        <p:cNvGrpSpPr/>
                        <p:nvPr/>
                      </p:nvGrpSpPr>
                      <p:grpSpPr>
                        <a:xfrm>
                          <a:off x="3271238" y="2958789"/>
                          <a:ext cx="557812" cy="151718"/>
                          <a:chOff x="3271238" y="2958789"/>
                          <a:chExt cx="557812" cy="151718"/>
                        </a:xfrm>
                      </p:grpSpPr>
                      <p:grpSp>
                        <p:nvGrpSpPr>
                          <p:cNvPr id="91" name="Group 90"/>
                          <p:cNvGrpSpPr/>
                          <p:nvPr/>
                        </p:nvGrpSpPr>
                        <p:grpSpPr>
                          <a:xfrm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96" name="Straight Connector 95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7" name="Straight Connector 96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8" name="Straight Connector 97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92" name="Group 91"/>
                          <p:cNvGrpSpPr/>
                          <p:nvPr/>
                        </p:nvGrpSpPr>
                        <p:grpSpPr>
                          <a:xfrm flipV="1">
                            <a:off x="3271238" y="2958789"/>
                            <a:ext cx="557812" cy="151718"/>
                            <a:chOff x="3271238" y="3558493"/>
                            <a:chExt cx="557812" cy="151718"/>
                          </a:xfrm>
                        </p:grpSpPr>
                        <p:cxnSp>
                          <p:nvCxnSpPr>
                            <p:cNvPr id="93" name="Straight Connector 92"/>
                            <p:cNvCxnSpPr/>
                            <p:nvPr/>
                          </p:nvCxnSpPr>
                          <p:spPr>
                            <a:xfrm>
                              <a:off x="3271238" y="3558493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Straight Connector 93"/>
                            <p:cNvCxnSpPr/>
                            <p:nvPr/>
                          </p:nvCxnSpPr>
                          <p:spPr>
                            <a:xfrm>
                              <a:off x="3706213" y="3710211"/>
                              <a:ext cx="122837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5" name="Straight Connector 94"/>
                            <p:cNvCxnSpPr/>
                            <p:nvPr/>
                          </p:nvCxnSpPr>
                          <p:spPr>
                            <a:xfrm>
                              <a:off x="3394075" y="3558493"/>
                              <a:ext cx="312138" cy="15171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5900435" y="3366473"/>
                      <a:ext cx="77846" cy="645881"/>
                      <a:chOff x="6888830" y="3131380"/>
                      <a:chExt cx="131932" cy="1210117"/>
                    </a:xfrm>
                  </p:grpSpPr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6950957" y="3131380"/>
                        <a:ext cx="923" cy="1210117"/>
                      </a:xfrm>
                      <a:prstGeom prst="line">
                        <a:avLst/>
                      </a:prstGeom>
                      <a:ln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>
                        <a:off x="7020762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>
                        <a:off x="6888830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7" name="Isosceles Triangle 66"/>
                    <p:cNvSpPr/>
                    <p:nvPr/>
                  </p:nvSpPr>
                  <p:spPr>
                    <a:xfrm rot="16200000">
                      <a:off x="5142202" y="4149497"/>
                      <a:ext cx="255564" cy="220314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68" name="Isosceles Triangle 67"/>
                    <p:cNvSpPr/>
                    <p:nvPr/>
                  </p:nvSpPr>
                  <p:spPr>
                    <a:xfrm rot="16200000">
                      <a:off x="2463311" y="4149496"/>
                      <a:ext cx="255564" cy="220314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69" name="Isosceles Triangle 68"/>
                    <p:cNvSpPr/>
                    <p:nvPr/>
                  </p:nvSpPr>
                  <p:spPr>
                    <a:xfrm rot="5400000">
                      <a:off x="6474731" y="4149496"/>
                      <a:ext cx="255564" cy="220314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70" name="Isosceles Triangle 69"/>
                    <p:cNvSpPr/>
                    <p:nvPr/>
                  </p:nvSpPr>
                  <p:spPr>
                    <a:xfrm rot="5400000">
                      <a:off x="3797959" y="4149497"/>
                      <a:ext cx="255564" cy="220314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</a:schemeClr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5733749" y="3119639"/>
                      <a:ext cx="409143" cy="246834"/>
                      <a:chOff x="7728285" y="1630013"/>
                      <a:chExt cx="684757" cy="413111"/>
                    </a:xfrm>
                  </p:grpSpPr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7728285" y="1630013"/>
                        <a:ext cx="684757" cy="413111"/>
                      </a:xfrm>
                      <a:prstGeom prst="rect">
                        <a:avLst/>
                      </a:prstGeom>
                      <a:solidFill>
                        <a:srgbClr val="525355"/>
                      </a:solidFill>
                      <a:ln>
                        <a:solidFill>
                          <a:srgbClr val="36373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sp>
                    <p:nvSpPr>
                      <p:cNvPr id="80" name="Up-Down Arrow 79"/>
                      <p:cNvSpPr/>
                      <p:nvPr/>
                    </p:nvSpPr>
                    <p:spPr>
                      <a:xfrm>
                        <a:off x="7949550" y="1656547"/>
                        <a:ext cx="242226" cy="360043"/>
                      </a:xfrm>
                      <a:prstGeom prst="upDownArrow">
                        <a:avLst/>
                      </a:prstGeom>
                      <a:gradFill>
                        <a:gsLst>
                          <a:gs pos="0">
                            <a:srgbClr val="000000"/>
                          </a:gs>
                          <a:gs pos="100000">
                            <a:srgbClr val="0000FF"/>
                          </a:gs>
                          <a:gs pos="25000">
                            <a:srgbClr val="FF0000"/>
                          </a:gs>
                          <a:gs pos="24000">
                            <a:schemeClr val="bg1">
                              <a:lumMod val="50000"/>
                            </a:schemeClr>
                          </a:gs>
                          <a:gs pos="50000">
                            <a:srgbClr val="FFFF00"/>
                          </a:gs>
                          <a:gs pos="75000">
                            <a:srgbClr val="008000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</p:grpSp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5900435" y="3058097"/>
                      <a:ext cx="78830" cy="61542"/>
                      <a:chOff x="6888830" y="3131380"/>
                      <a:chExt cx="131932" cy="1210117"/>
                    </a:xfrm>
                  </p:grpSpPr>
                  <p:cxnSp>
                    <p:nvCxnSpPr>
                      <p:cNvPr id="76" name="Straight Connector 75"/>
                      <p:cNvCxnSpPr/>
                      <p:nvPr/>
                    </p:nvCxnSpPr>
                    <p:spPr>
                      <a:xfrm>
                        <a:off x="6950957" y="3131380"/>
                        <a:ext cx="923" cy="1210117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76"/>
                      <p:cNvCxnSpPr/>
                      <p:nvPr/>
                    </p:nvCxnSpPr>
                    <p:spPr>
                      <a:xfrm>
                        <a:off x="7020762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>
                        <a:off x="6888830" y="3131380"/>
                        <a:ext cx="0" cy="1210117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1962067" y="3100384"/>
                      <a:ext cx="5269473" cy="1931575"/>
                    </a:xfrm>
                    <a:prstGeom prst="ellipse">
                      <a:avLst/>
                    </a:prstGeom>
                    <a:noFill/>
                    <a:ln w="12700" cmpd="sng">
                      <a:solidFill>
                        <a:schemeClr val="tx1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i="1" dirty="0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3776152" y="3851166"/>
                      <a:ext cx="1643897" cy="2418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2C2C2E"/>
                          </a:solidFill>
                          <a:latin typeface="Arial Narrow"/>
                          <a:cs typeface="Arial Narrow"/>
                        </a:rPr>
                        <a:t>Open Line System</a:t>
                      </a:r>
                      <a:endParaRPr lang="en-US" sz="800" dirty="0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3207869" y="3225033"/>
                      <a:ext cx="99623" cy="53686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0000FF"/>
                        </a:gs>
                        <a:gs pos="25000">
                          <a:srgbClr val="FF0000"/>
                        </a:gs>
                        <a:gs pos="24000">
                          <a:schemeClr val="bg1">
                            <a:lumMod val="50000"/>
                          </a:schemeClr>
                        </a:gs>
                        <a:gs pos="50000">
                          <a:srgbClr val="FFFF00"/>
                        </a:gs>
                        <a:gs pos="75000">
                          <a:srgbClr val="008000"/>
                        </a:gs>
                      </a:gsLst>
                      <a:lin ang="5400000" scaled="0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C2C2E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</p:grp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424396" y="2054882"/>
                    <a:ext cx="68425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rgbClr val="2C2C2E"/>
                        </a:solidFill>
                        <a:latin typeface="Arial Narrow"/>
                        <a:cs typeface="Arial Narrow"/>
                      </a:rPr>
                      <a:t>Optical Services Transponder</a:t>
                    </a:r>
                  </a:p>
                  <a:p>
                    <a:pPr algn="ctr"/>
                    <a:r>
                      <a:rPr lang="en-US" sz="800" dirty="0" smtClean="0">
                        <a:solidFill>
                          <a:srgbClr val="2C2C2E"/>
                        </a:solidFill>
                        <a:latin typeface="Arial Narrow"/>
                        <a:cs typeface="Arial Narrow"/>
                      </a:rPr>
                      <a:t>Platform</a:t>
                    </a:r>
                    <a:endParaRPr lang="en-US" sz="800" dirty="0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3286115" y="1869811"/>
                    <a:ext cx="441972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rgbClr val="2C2C2E"/>
                        </a:solidFill>
                        <a:latin typeface="Arial Narrow"/>
                        <a:cs typeface="Arial Narrow"/>
                      </a:rPr>
                      <a:t>Core Switch Router</a:t>
                    </a:r>
                    <a:endParaRPr lang="en-US" sz="800" dirty="0">
                      <a:solidFill>
                        <a:srgbClr val="2C2C2E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3501753" y="1362971"/>
                    <a:ext cx="2140494" cy="484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2C2C2E"/>
                        </a:solidFill>
                        <a:latin typeface="Arial Narrow"/>
                        <a:cs typeface="Arial Narrow"/>
                      </a:rPr>
                      <a:t>“Hollow-Core”</a:t>
                    </a:r>
                  </a:p>
                  <a:p>
                    <a:pPr algn="ctr"/>
                    <a:r>
                      <a:rPr lang="en-US" sz="1200" i="1" dirty="0" smtClean="0">
                        <a:solidFill>
                          <a:srgbClr val="2C2C2E"/>
                        </a:solidFill>
                        <a:latin typeface="Arial Narrow"/>
                        <a:cs typeface="Arial Narrow"/>
                      </a:rPr>
                      <a:t>Programmable, Scalable, Resilient</a:t>
                    </a:r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72516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Services in ESnet6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Shape 651"/>
          <p:cNvPicPr preferRelativeResize="0"/>
          <p:nvPr/>
        </p:nvPicPr>
        <p:blipFill rotWithShape="1">
          <a:blip r:embed="rId2">
            <a:alphaModFix/>
          </a:blip>
          <a:srcRect l="7070" t="25799" r="29634" b="34318"/>
          <a:stretch/>
        </p:blipFill>
        <p:spPr>
          <a:xfrm>
            <a:off x="730652" y="1110290"/>
            <a:ext cx="7736646" cy="356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18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ESnet6 software strategy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201" y="1149765"/>
            <a:ext cx="8210838" cy="3489722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Provide </a:t>
            </a:r>
            <a:r>
              <a:rPr lang="en-US" sz="2000" dirty="0" smtClean="0"/>
              <a:t>increased flexibility to support workflows of growing complexity</a:t>
            </a:r>
          </a:p>
          <a:p>
            <a:endParaRPr lang="en-US" sz="2000" dirty="0"/>
          </a:p>
          <a:p>
            <a:r>
              <a:rPr lang="en-US" sz="2000" dirty="0" smtClean="0"/>
              <a:t>Focus </a:t>
            </a:r>
            <a:r>
              <a:rPr lang="en-US" sz="2000" dirty="0"/>
              <a:t>on developing integrations that reduce operational </a:t>
            </a:r>
            <a:r>
              <a:rPr lang="en-US" sz="2000" dirty="0" smtClean="0"/>
              <a:t>complexities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Develop a software architecture utilizing</a:t>
            </a:r>
            <a:r>
              <a:rPr lang="en-US" sz="2000" dirty="0"/>
              <a:t> </a:t>
            </a:r>
            <a:r>
              <a:rPr lang="en-US" sz="2000" dirty="0" smtClean="0"/>
              <a:t>sound design patterns</a:t>
            </a:r>
          </a:p>
          <a:p>
            <a:endParaRPr lang="en-US" sz="2000" dirty="0"/>
          </a:p>
          <a:p>
            <a:r>
              <a:rPr lang="en-US" sz="2000" dirty="0"/>
              <a:t>Clearly defined source of truth for all configuration </a:t>
            </a:r>
            <a:r>
              <a:rPr lang="en-US" sz="2000" dirty="0" smtClean="0"/>
              <a:t>data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Leverage </a:t>
            </a:r>
            <a:r>
              <a:rPr lang="en-US" sz="2000" dirty="0"/>
              <a:t>proven cloud </a:t>
            </a:r>
            <a:r>
              <a:rPr lang="en-US" sz="2000" dirty="0" smtClean="0"/>
              <a:t>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157" y="4827601"/>
            <a:ext cx="447675" cy="273844"/>
          </a:xfrm>
        </p:spPr>
        <p:txBody>
          <a:bodyPr/>
          <a:lstStyle/>
          <a:p>
            <a:fld id="{487710A0-C33E-CC45-8305-B897475A1C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ESnet6 software pillars</a:t>
            </a:r>
            <a:endParaRPr lang="en-US" sz="2800" dirty="0"/>
          </a:p>
        </p:txBody>
      </p:sp>
      <p:grpSp>
        <p:nvGrpSpPr>
          <p:cNvPr id="5" name="Shape 242"/>
          <p:cNvGrpSpPr/>
          <p:nvPr/>
        </p:nvGrpSpPr>
        <p:grpSpPr>
          <a:xfrm>
            <a:off x="1526608" y="1101440"/>
            <a:ext cx="5912140" cy="629832"/>
            <a:chOff x="1361450" y="1457978"/>
            <a:chExt cx="6083400" cy="698542"/>
          </a:xfrm>
        </p:grpSpPr>
        <p:sp>
          <p:nvSpPr>
            <p:cNvPr id="6" name="Shape 243"/>
            <p:cNvSpPr/>
            <p:nvPr/>
          </p:nvSpPr>
          <p:spPr>
            <a:xfrm>
              <a:off x="1361450" y="1510720"/>
              <a:ext cx="6083400" cy="645800"/>
            </a:xfrm>
            <a:prstGeom prst="roundRect">
              <a:avLst>
                <a:gd name="adj" fmla="val 16667"/>
              </a:avLst>
            </a:prstGeom>
            <a:solidFill>
              <a:srgbClr val="9FC5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44"/>
            <p:cNvSpPr txBox="1"/>
            <p:nvPr/>
          </p:nvSpPr>
          <p:spPr>
            <a:xfrm>
              <a:off x="1616615" y="1457978"/>
              <a:ext cx="5499037" cy="47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Enhanced User </a:t>
              </a:r>
              <a:r>
                <a:rPr lang="en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Experience</a:t>
              </a:r>
              <a:r>
                <a:rPr lang="en-CA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CA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CA" sz="14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(intent-based API,</a:t>
              </a:r>
              <a:r>
                <a:rPr lang="en-CA" sz="14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self-service portal, workflow-based console)</a:t>
              </a:r>
              <a:endParaRPr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32037" y="1822849"/>
            <a:ext cx="1364400" cy="810471"/>
            <a:chOff x="175610" y="2047465"/>
            <a:chExt cx="1364400" cy="810471"/>
          </a:xfrm>
        </p:grpSpPr>
        <p:sp>
          <p:nvSpPr>
            <p:cNvPr id="8" name="Shape 245"/>
            <p:cNvSpPr/>
            <p:nvPr/>
          </p:nvSpPr>
          <p:spPr>
            <a:xfrm>
              <a:off x="175610" y="2047465"/>
              <a:ext cx="1364400" cy="80348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46"/>
            <p:cNvSpPr txBox="1"/>
            <p:nvPr/>
          </p:nvSpPr>
          <p:spPr>
            <a:xfrm>
              <a:off x="175610" y="2094336"/>
              <a:ext cx="13644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Intelligent Assurance</a:t>
              </a:r>
              <a:endParaRPr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5763" y="1805570"/>
            <a:ext cx="1364400" cy="829201"/>
            <a:chOff x="4709336" y="2010340"/>
            <a:chExt cx="1364400" cy="1021828"/>
          </a:xfrm>
        </p:grpSpPr>
        <p:sp>
          <p:nvSpPr>
            <p:cNvPr id="29" name="Shape 245"/>
            <p:cNvSpPr/>
            <p:nvPr/>
          </p:nvSpPr>
          <p:spPr>
            <a:xfrm>
              <a:off x="4709336" y="2010340"/>
              <a:ext cx="1364400" cy="1021828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48"/>
            <p:cNvSpPr txBox="1"/>
            <p:nvPr/>
          </p:nvSpPr>
          <p:spPr>
            <a:xfrm>
              <a:off x="4727529" y="2099229"/>
              <a:ext cx="13158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Reactive Analytics</a:t>
              </a:r>
              <a:endParaRPr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22361" y="1805571"/>
            <a:ext cx="1364400" cy="803436"/>
            <a:chOff x="3381933" y="1970246"/>
            <a:chExt cx="1364400" cy="1021828"/>
          </a:xfrm>
        </p:grpSpPr>
        <p:sp>
          <p:nvSpPr>
            <p:cNvPr id="27" name="Shape 245"/>
            <p:cNvSpPr/>
            <p:nvPr/>
          </p:nvSpPr>
          <p:spPr>
            <a:xfrm>
              <a:off x="3381933" y="1970246"/>
              <a:ext cx="1364400" cy="1021828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50"/>
            <p:cNvSpPr txBox="1"/>
            <p:nvPr/>
          </p:nvSpPr>
          <p:spPr>
            <a:xfrm>
              <a:off x="3404395" y="2039047"/>
              <a:ext cx="13158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Adaptive Security</a:t>
              </a:r>
              <a:endParaRPr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15407" y="1822848"/>
            <a:ext cx="1368126" cy="804477"/>
            <a:chOff x="1658980" y="2047464"/>
            <a:chExt cx="1368126" cy="804477"/>
          </a:xfrm>
        </p:grpSpPr>
        <p:sp>
          <p:nvSpPr>
            <p:cNvPr id="26" name="Shape 245"/>
            <p:cNvSpPr/>
            <p:nvPr/>
          </p:nvSpPr>
          <p:spPr>
            <a:xfrm>
              <a:off x="1662706" y="2047464"/>
              <a:ext cx="1364400" cy="804477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52"/>
            <p:cNvSpPr txBox="1"/>
            <p:nvPr/>
          </p:nvSpPr>
          <p:spPr>
            <a:xfrm>
              <a:off x="1658980" y="2082522"/>
              <a:ext cx="13644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Automated</a:t>
              </a:r>
              <a:endParaRPr sz="16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Fulfillment</a:t>
              </a:r>
              <a:endParaRPr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3332" y="3965970"/>
            <a:ext cx="5893607" cy="615989"/>
            <a:chOff x="1523332" y="3965970"/>
            <a:chExt cx="5893607" cy="615989"/>
          </a:xfrm>
        </p:grpSpPr>
        <p:sp>
          <p:nvSpPr>
            <p:cNvPr id="38" name="Shape 259"/>
            <p:cNvSpPr/>
            <p:nvPr/>
          </p:nvSpPr>
          <p:spPr>
            <a:xfrm>
              <a:off x="4544461" y="4025447"/>
              <a:ext cx="2872478" cy="553408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59"/>
            <p:cNvSpPr/>
            <p:nvPr/>
          </p:nvSpPr>
          <p:spPr>
            <a:xfrm>
              <a:off x="1523332" y="4028551"/>
              <a:ext cx="2839697" cy="553408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60"/>
            <p:cNvSpPr txBox="1"/>
            <p:nvPr/>
          </p:nvSpPr>
          <p:spPr>
            <a:xfrm>
              <a:off x="1538758" y="3968161"/>
              <a:ext cx="2833266" cy="542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API Driven </a:t>
              </a:r>
              <a:r>
                <a:rPr lang="en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lang="en-CA" sz="1600" b="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4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(programmable, agile, flexible)</a:t>
              </a:r>
              <a:endParaRPr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62"/>
            <p:cNvSpPr txBox="1"/>
            <p:nvPr/>
          </p:nvSpPr>
          <p:spPr>
            <a:xfrm>
              <a:off x="4613579" y="3965970"/>
              <a:ext cx="2756052" cy="52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External/Back Office</a:t>
              </a:r>
              <a:r>
                <a:rPr lang="en-CA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16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Systems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4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(process oriented integrations)</a:t>
              </a:r>
              <a:endParaRPr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Shape 242"/>
          <p:cNvGrpSpPr/>
          <p:nvPr/>
        </p:nvGrpSpPr>
        <p:grpSpPr>
          <a:xfrm>
            <a:off x="1506214" y="2671903"/>
            <a:ext cx="5912140" cy="610948"/>
            <a:chOff x="1361450" y="1439692"/>
            <a:chExt cx="6083400" cy="716828"/>
          </a:xfrm>
        </p:grpSpPr>
        <p:sp>
          <p:nvSpPr>
            <p:cNvPr id="33" name="Shape 243"/>
            <p:cNvSpPr/>
            <p:nvPr/>
          </p:nvSpPr>
          <p:spPr>
            <a:xfrm>
              <a:off x="1361450" y="1510720"/>
              <a:ext cx="6083400" cy="645800"/>
            </a:xfrm>
            <a:prstGeom prst="roundRect">
              <a:avLst>
                <a:gd name="adj" fmla="val 16667"/>
              </a:avLst>
            </a:prstGeom>
            <a:solidFill>
              <a:srgbClr val="9FC5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4"/>
            <p:cNvSpPr txBox="1"/>
            <p:nvPr/>
          </p:nvSpPr>
          <p:spPr>
            <a:xfrm>
              <a:off x="1616615" y="1439692"/>
              <a:ext cx="5499037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6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Unified Data Model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4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(source of network truth)</a:t>
              </a:r>
              <a:endParaRPr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Shape 242"/>
          <p:cNvGrpSpPr/>
          <p:nvPr/>
        </p:nvGrpSpPr>
        <p:grpSpPr>
          <a:xfrm>
            <a:off x="1520379" y="3326697"/>
            <a:ext cx="5912140" cy="612738"/>
            <a:chOff x="1361450" y="1452614"/>
            <a:chExt cx="6083400" cy="703906"/>
          </a:xfrm>
        </p:grpSpPr>
        <p:sp>
          <p:nvSpPr>
            <p:cNvPr id="36" name="Shape 243"/>
            <p:cNvSpPr/>
            <p:nvPr/>
          </p:nvSpPr>
          <p:spPr>
            <a:xfrm>
              <a:off x="1361450" y="1510720"/>
              <a:ext cx="6083400" cy="645800"/>
            </a:xfrm>
            <a:prstGeom prst="roundRect">
              <a:avLst>
                <a:gd name="adj" fmla="val 16667"/>
              </a:avLst>
            </a:prstGeom>
            <a:solidFill>
              <a:srgbClr val="9FC5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44"/>
            <p:cNvSpPr txBox="1"/>
            <p:nvPr/>
          </p:nvSpPr>
          <p:spPr>
            <a:xfrm>
              <a:off x="1616615" y="1452614"/>
              <a:ext cx="5499037" cy="48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600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Normalized Mediation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CA" sz="1400" b="0" i="0" u="none" strike="noStrike" cap="none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(adaptation to standard API and model)</a:t>
              </a:r>
              <a:endParaRPr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9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3683" y="1149765"/>
            <a:ext cx="4305756" cy="3489722"/>
          </a:xfrm>
        </p:spPr>
        <p:txBody>
          <a:bodyPr>
            <a:normAutofit fontScale="92500"/>
          </a:bodyPr>
          <a:lstStyle/>
          <a:p>
            <a:r>
              <a:rPr lang="en-US" dirty="0"/>
              <a:t>Fault Management</a:t>
            </a:r>
          </a:p>
          <a:p>
            <a:pPr lvl="1">
              <a:buFont typeface="Lucida Grande"/>
              <a:buChar char="-"/>
            </a:pPr>
            <a:r>
              <a:rPr lang="en-US" dirty="0"/>
              <a:t>Evolution is to provide single fault view for network operators;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Integrates network devices, compute, NVF resources, and cloud resources </a:t>
            </a:r>
            <a:r>
              <a:rPr lang="en-US" dirty="0"/>
              <a:t>into fault stack.</a:t>
            </a:r>
          </a:p>
          <a:p>
            <a:r>
              <a:rPr lang="en-US" dirty="0"/>
              <a:t>Ticket Management</a:t>
            </a:r>
          </a:p>
          <a:p>
            <a:pPr lvl="1">
              <a:buFont typeface="Lucida Grande"/>
              <a:buChar char="-"/>
            </a:pPr>
            <a:r>
              <a:rPr lang="en-US" dirty="0"/>
              <a:t>Automated ticket generation based on fault detection;</a:t>
            </a:r>
          </a:p>
          <a:p>
            <a:pPr lvl="1">
              <a:buFont typeface="Lucida Grande"/>
              <a:buChar char="-"/>
            </a:pPr>
            <a:r>
              <a:rPr lang="en-US" dirty="0"/>
              <a:t>Automated fault to planned/unplanned outage events;</a:t>
            </a:r>
          </a:p>
          <a:p>
            <a:pPr lvl="1">
              <a:buFont typeface="Lucida Grande"/>
              <a:buChar char="-"/>
            </a:pPr>
            <a:r>
              <a:rPr lang="en-US" dirty="0"/>
              <a:t>Automated incoming ticket processing.</a:t>
            </a:r>
          </a:p>
          <a:p>
            <a:r>
              <a:rPr lang="en-US" dirty="0"/>
              <a:t>Automated fault management and resolution</a:t>
            </a:r>
          </a:p>
          <a:p>
            <a:pPr lvl="1">
              <a:buFont typeface="Lucida Grande"/>
              <a:buChar char="-"/>
            </a:pPr>
            <a:r>
              <a:rPr lang="en-US" dirty="0"/>
              <a:t>Intelligent root cause alarm filtering performed (Spectrum);</a:t>
            </a:r>
          </a:p>
          <a:p>
            <a:pPr lvl="1">
              <a:buFont typeface="Lucida Grande"/>
              <a:buChar char="-"/>
            </a:pPr>
            <a:r>
              <a:rPr lang="en-US" dirty="0"/>
              <a:t>Service/fault correlation and mitigation (PMC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Troubleshooting</a:t>
            </a:r>
          </a:p>
          <a:p>
            <a:pPr lvl="1">
              <a:buFont typeface="Lucida Grande"/>
              <a:buChar char="-"/>
            </a:pPr>
            <a:r>
              <a:rPr lang="en-US" dirty="0"/>
              <a:t>Vendor specific </a:t>
            </a:r>
            <a:r>
              <a:rPr lang="en-US" dirty="0" smtClean="0"/>
              <a:t>NMS </a:t>
            </a:r>
            <a:r>
              <a:rPr lang="en-US" dirty="0"/>
              <a:t>for FCAPS access when needed.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Intelligent Assurance</a:t>
            </a:r>
            <a:br>
              <a:rPr lang="en-US" sz="2000" dirty="0" smtClean="0"/>
            </a:br>
            <a:r>
              <a:rPr lang="en-US" sz="1800" dirty="0" smtClean="0"/>
              <a:t>	Monitoring </a:t>
            </a:r>
            <a:r>
              <a:rPr lang="en-US" sz="1800" dirty="0"/>
              <a:t>and troubleshooting the network</a:t>
            </a:r>
          </a:p>
        </p:txBody>
      </p:sp>
      <p:pic>
        <p:nvPicPr>
          <p:cNvPr id="5" name="Picture 4" descr="Screen Shot 2018-06-06 at 12.2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4" y="977869"/>
            <a:ext cx="2797585" cy="38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737" y="1149765"/>
            <a:ext cx="4074702" cy="34897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Workflow automation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ESnet6 services within an extended ESDB user interface supporting task workflows;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Automated </a:t>
            </a:r>
            <a:r>
              <a:rPr lang="en-US" dirty="0"/>
              <a:t>network configuration management including a formalized change review process for both networking and NFV resources;</a:t>
            </a:r>
          </a:p>
          <a:p>
            <a:pPr lvl="1">
              <a:buFont typeface="Lucida Grande"/>
              <a:buChar char="-"/>
            </a:pPr>
            <a:r>
              <a:rPr lang="en-US" dirty="0"/>
              <a:t>Multi-</a:t>
            </a:r>
            <a:r>
              <a:rPr lang="en-US" dirty="0" smtClean="0"/>
              <a:t>layer/technology </a:t>
            </a:r>
            <a:r>
              <a:rPr lang="en-US" dirty="0"/>
              <a:t>Path Computation Element (PCE) for orchestration of network </a:t>
            </a:r>
            <a:r>
              <a:rPr lang="en-US" dirty="0" smtClean="0"/>
              <a:t>services.</a:t>
            </a:r>
            <a:endParaRPr lang="en-US" dirty="0"/>
          </a:p>
          <a:p>
            <a:r>
              <a:rPr lang="en-US" dirty="0"/>
              <a:t>Network discovery</a:t>
            </a:r>
          </a:p>
          <a:p>
            <a:pPr lvl="1">
              <a:buFont typeface="Lucida Grande"/>
              <a:buChar char="-"/>
            </a:pPr>
            <a:r>
              <a:rPr lang="en-US" dirty="0"/>
              <a:t>Equipment inventory, configuration, and topology discovery;</a:t>
            </a:r>
          </a:p>
          <a:p>
            <a:pPr lvl="1">
              <a:buFont typeface="Lucida Grande"/>
              <a:buChar char="-"/>
            </a:pPr>
            <a:r>
              <a:rPr lang="en-US" dirty="0"/>
              <a:t>Intended versus actual configuration auditing;</a:t>
            </a:r>
          </a:p>
          <a:p>
            <a:pPr lvl="1">
              <a:buFont typeface="Lucida Grande"/>
              <a:buChar char="-"/>
            </a:pPr>
            <a:r>
              <a:rPr lang="en-US" dirty="0"/>
              <a:t>Manual provisioning of network information that cannot be dynamically discovered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Vendor specific </a:t>
            </a:r>
            <a:r>
              <a:rPr lang="en-US" dirty="0" smtClean="0"/>
              <a:t>Network Management System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/>
              <a:t>As an interface into the managed network;</a:t>
            </a:r>
          </a:p>
          <a:p>
            <a:pPr lvl="1">
              <a:buFont typeface="Lucida Grande"/>
              <a:buChar char="-"/>
            </a:pPr>
            <a:r>
              <a:rPr lang="en-US" dirty="0"/>
              <a:t>For provisioning operations not covered by implemented service workflows (infrequent operations).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Automated Fulfillment</a:t>
            </a:r>
            <a:br>
              <a:rPr lang="en-US" sz="2000" dirty="0"/>
            </a:br>
            <a:r>
              <a:rPr lang="en-US" dirty="0" smtClean="0"/>
              <a:t>	</a:t>
            </a:r>
            <a:r>
              <a:rPr lang="en-US" sz="1800" dirty="0" smtClean="0"/>
              <a:t>Orchestrating service </a:t>
            </a:r>
            <a:r>
              <a:rPr lang="en-US" sz="1800" dirty="0"/>
              <a:t>workflows</a:t>
            </a:r>
          </a:p>
        </p:txBody>
      </p:sp>
      <p:pic>
        <p:nvPicPr>
          <p:cNvPr id="8" name="Picture 7" descr="Screen Shot 2018-06-07 at 10.52.4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2" y="999116"/>
            <a:ext cx="4506375" cy="37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607" y="1149765"/>
            <a:ext cx="4293832" cy="34897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Scalable network data collection infrastructure implemented on the Google Cloud Platform (</a:t>
            </a:r>
            <a:r>
              <a:rPr lang="en-US" dirty="0" err="1"/>
              <a:t>Netbeam</a:t>
            </a:r>
            <a:r>
              <a:rPr lang="en-US" dirty="0"/>
              <a:t>)</a:t>
            </a:r>
          </a:p>
          <a:p>
            <a:pPr lvl="1">
              <a:buFont typeface="Lucida Grande"/>
              <a:buChar char="-"/>
            </a:pPr>
            <a:r>
              <a:rPr lang="en-US" dirty="0"/>
              <a:t>Low latency access to real time and historical data in scalable storage;</a:t>
            </a:r>
          </a:p>
          <a:p>
            <a:pPr lvl="1">
              <a:buFont typeface="Lucida Grande"/>
              <a:buChar char="-"/>
            </a:pPr>
            <a:r>
              <a:rPr lang="en-US" dirty="0"/>
              <a:t>Elastic computational power for in depth analysis and bulk processing;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Collection, time-series creation, and </a:t>
            </a:r>
            <a:r>
              <a:rPr lang="en-US" dirty="0"/>
              <a:t>archiving of network telemetry data; flow data; </a:t>
            </a:r>
            <a:r>
              <a:rPr lang="en-US" dirty="0" smtClean="0"/>
              <a:t>faults, logs, and meta-data.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/>
              <a:t>Well-defined API for application access to stored data sets.</a:t>
            </a:r>
          </a:p>
          <a:p>
            <a:r>
              <a:rPr lang="en-US" dirty="0" smtClean="0"/>
              <a:t>Data visualization (</a:t>
            </a:r>
            <a:r>
              <a:rPr lang="en-US" dirty="0" err="1" smtClean="0"/>
              <a:t>MyESnet</a:t>
            </a:r>
            <a:r>
              <a:rPr lang="en-US" dirty="0" smtClean="0"/>
              <a:t> Portal)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Provide </a:t>
            </a:r>
            <a:r>
              <a:rPr lang="en-US" dirty="0"/>
              <a:t>tailored views and analysis of network statistics;</a:t>
            </a:r>
          </a:p>
          <a:p>
            <a:pPr lvl="1">
              <a:buFont typeface="Lucida Grande"/>
              <a:buChar char="-"/>
            </a:pPr>
            <a:r>
              <a:rPr lang="en-US" dirty="0"/>
              <a:t>Network heat maps;</a:t>
            </a:r>
          </a:p>
          <a:p>
            <a:pPr lvl="1">
              <a:buFont typeface="Lucida Grande"/>
              <a:buChar char="-"/>
            </a:pPr>
            <a:r>
              <a:rPr lang="en-US" dirty="0"/>
              <a:t>Per site and per port views;</a:t>
            </a:r>
          </a:p>
          <a:p>
            <a:pPr lvl="1">
              <a:buFont typeface="Lucida Grande"/>
              <a:buChar char="-"/>
            </a:pPr>
            <a:r>
              <a:rPr lang="en-US" dirty="0"/>
              <a:t>Generation of historical reports.</a:t>
            </a:r>
          </a:p>
          <a:p>
            <a:r>
              <a:rPr lang="en-US" dirty="0"/>
              <a:t>Event processing </a:t>
            </a:r>
            <a:r>
              <a:rPr lang="en-US" dirty="0" smtClean="0"/>
              <a:t>infrastructure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/>
              <a:t>React to sequences of events within the network to take corrective action;</a:t>
            </a:r>
          </a:p>
          <a:p>
            <a:pPr lvl="1">
              <a:buFont typeface="Lucida Grande"/>
              <a:buChar char="-"/>
            </a:pPr>
            <a:r>
              <a:rPr lang="en-US" dirty="0"/>
              <a:t>Leverage analytics and machine learning to identify events.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Reactive </a:t>
            </a:r>
            <a:r>
              <a:rPr lang="en-US" sz="2000" dirty="0" smtClean="0"/>
              <a:t>Analytics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1800" dirty="0" smtClean="0"/>
              <a:t>Collecting </a:t>
            </a:r>
            <a:r>
              <a:rPr lang="en-US" sz="1800" dirty="0"/>
              <a:t>and analyzing network data</a:t>
            </a:r>
            <a:endParaRPr lang="en-US" sz="1400" dirty="0"/>
          </a:p>
        </p:txBody>
      </p:sp>
      <p:pic>
        <p:nvPicPr>
          <p:cNvPr id="6" name="Picture 5" descr="Screen Shot 2018-06-06 at 1.10.3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9" y="1051257"/>
            <a:ext cx="3815900" cy="36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Adaptive Security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1800" dirty="0" smtClean="0"/>
              <a:t>Proactive monitoring of the network</a:t>
            </a:r>
            <a:endParaRPr lang="en-US" sz="1400" dirty="0"/>
          </a:p>
        </p:txBody>
      </p:sp>
      <p:pic>
        <p:nvPicPr>
          <p:cNvPr id="54" name="Picture 53" descr="Screen Shot 2018-06-06 at 2.0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2078"/>
            <a:ext cx="5674036" cy="33471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5067" y="1149765"/>
            <a:ext cx="3284371" cy="3489722"/>
          </a:xfrm>
        </p:spPr>
        <p:txBody>
          <a:bodyPr>
            <a:normAutofit/>
          </a:bodyPr>
          <a:lstStyle/>
          <a:p>
            <a:r>
              <a:rPr lang="en-US" dirty="0"/>
              <a:t>Proactive and reactive security (CEASE)</a:t>
            </a:r>
          </a:p>
          <a:p>
            <a:pPr lvl="1">
              <a:buFont typeface="Lucida Grande"/>
              <a:buChar char="-"/>
            </a:pPr>
            <a:r>
              <a:rPr lang="en-US" dirty="0"/>
              <a:t>Active scanning of internal network resources aggregated via </a:t>
            </a:r>
            <a:r>
              <a:rPr lang="en-US" dirty="0" err="1"/>
              <a:t>Splunk</a:t>
            </a:r>
            <a:r>
              <a:rPr lang="en-US" dirty="0"/>
              <a:t>;</a:t>
            </a:r>
          </a:p>
          <a:p>
            <a:pPr lvl="1">
              <a:buFont typeface="Lucida Grande"/>
              <a:buChar char="-"/>
            </a:pPr>
            <a:r>
              <a:rPr lang="en-US" dirty="0"/>
              <a:t>Baseline deviation and anomaly detection using the </a:t>
            </a:r>
            <a:r>
              <a:rPr lang="en-US" dirty="0" err="1"/>
              <a:t>CoreFlow</a:t>
            </a:r>
            <a:r>
              <a:rPr lang="en-US" dirty="0"/>
              <a:t> complex event processing engine;</a:t>
            </a:r>
          </a:p>
          <a:p>
            <a:pPr lvl="1">
              <a:buFont typeface="Lucida Grande"/>
              <a:buChar char="-"/>
            </a:pPr>
            <a:r>
              <a:rPr lang="en-US" dirty="0"/>
              <a:t>Intelligent filtering of undesirable traffic through reactive control of network;</a:t>
            </a:r>
          </a:p>
          <a:p>
            <a:r>
              <a:rPr lang="en-US" dirty="0" smtClean="0"/>
              <a:t>Configuration of CEASE</a:t>
            </a:r>
          </a:p>
          <a:p>
            <a:pPr lvl="1">
              <a:buFont typeface="Lucida Grande"/>
              <a:buChar char="-"/>
            </a:pPr>
            <a:r>
              <a:rPr lang="en-US" dirty="0"/>
              <a:t>S</a:t>
            </a:r>
            <a:r>
              <a:rPr lang="en-US" dirty="0" smtClean="0"/>
              <a:t>elf service for site coordinators through portal;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Access </a:t>
            </a:r>
            <a:r>
              <a:rPr lang="en-US" dirty="0"/>
              <a:t>controlled resource </a:t>
            </a:r>
            <a:r>
              <a:rPr lang="en-US" dirty="0" smtClean="0"/>
              <a:t>views;</a:t>
            </a:r>
          </a:p>
          <a:p>
            <a:pPr lvl="1">
              <a:buFont typeface="Lucida Grande"/>
              <a:buChar char="-"/>
            </a:pPr>
            <a:r>
              <a:rPr lang="en-US" dirty="0"/>
              <a:t>A</a:t>
            </a:r>
            <a:r>
              <a:rPr lang="en-US" dirty="0" smtClean="0"/>
              <a:t>udits and reporting.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1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Architectural </a:t>
            </a:r>
            <a:r>
              <a:rPr lang="en-US" sz="2800" dirty="0" smtClean="0"/>
              <a:t>“feedback” pattern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7633" y="1149765"/>
            <a:ext cx="3541805" cy="34897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Service workflows exposing intent-based API and driving service lifecycle;</a:t>
            </a:r>
          </a:p>
          <a:p>
            <a:endParaRPr lang="en-US" dirty="0" smtClean="0"/>
          </a:p>
          <a:p>
            <a:r>
              <a:rPr lang="en-US" dirty="0" smtClean="0"/>
              <a:t>Network discovery building accurate network inventory and topology used to drive actual versus expected audits;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Network automation to dynamically provision services within the network;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Analytics to collect, process, and trigger actions based on network events;</a:t>
            </a:r>
          </a:p>
          <a:p>
            <a:endParaRPr lang="en-US" dirty="0" smtClean="0"/>
          </a:p>
          <a:p>
            <a:r>
              <a:rPr lang="en-US" dirty="0" smtClean="0"/>
              <a:t>Rinse and repeat as needed.</a:t>
            </a:r>
          </a:p>
        </p:txBody>
      </p:sp>
      <p:pic>
        <p:nvPicPr>
          <p:cNvPr id="8" name="Picture 7" descr="Screen Shot 2018-06-10 at 3.50.0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" y="979528"/>
            <a:ext cx="5088287" cy="3796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668" y="1034333"/>
            <a:ext cx="2908872" cy="157710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036" y="2048184"/>
            <a:ext cx="1208616" cy="273311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3684" y="2046970"/>
            <a:ext cx="1208616" cy="273311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65424" y="1013851"/>
            <a:ext cx="1569579" cy="3768657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ular Arrow 6"/>
          <p:cNvSpPr/>
          <p:nvPr/>
        </p:nvSpPr>
        <p:spPr>
          <a:xfrm rot="16200000" flipH="1">
            <a:off x="530663" y="647118"/>
            <a:ext cx="3960606" cy="4362630"/>
          </a:xfrm>
          <a:prstGeom prst="circularArrow">
            <a:avLst>
              <a:gd name="adj1" fmla="val 4252"/>
              <a:gd name="adj2" fmla="val 1052277"/>
              <a:gd name="adj3" fmla="val 20476215"/>
              <a:gd name="adj4" fmla="val 694435"/>
              <a:gd name="adj5" fmla="val 9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473649" y="1634340"/>
            <a:ext cx="270795" cy="296048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6200000">
            <a:off x="2368518" y="65240"/>
            <a:ext cx="270795" cy="23503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1335023" y="1599825"/>
            <a:ext cx="270795" cy="301368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7" grpId="0" animBg="1"/>
      <p:bldP spid="5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w-condu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15" y="1341162"/>
            <a:ext cx="1736816" cy="27037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orchestration?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0388" y="2054470"/>
            <a:ext cx="36427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Orchestration is the automated arrangement, coordination, and management of computer systems, middleware, and services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-- Wikipedia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00692" y="1853605"/>
            <a:ext cx="4773354" cy="1976498"/>
            <a:chOff x="5085049" y="807477"/>
            <a:chExt cx="4141740" cy="1976498"/>
          </a:xfrm>
          <a:solidFill>
            <a:srgbClr val="FFFFFF"/>
          </a:solidFill>
        </p:grpSpPr>
        <p:sp>
          <p:nvSpPr>
            <p:cNvPr id="7" name="Rectangle 6"/>
            <p:cNvSpPr/>
            <p:nvPr/>
          </p:nvSpPr>
          <p:spPr>
            <a:xfrm>
              <a:off x="5306796" y="924721"/>
              <a:ext cx="3919993" cy="1748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28601" lvl="1">
                <a:lnSpc>
                  <a:spcPct val="80000"/>
                </a:lnSpc>
                <a:spcBef>
                  <a:spcPts val="372"/>
                </a:spcBef>
                <a:buClr>
                  <a:schemeClr val="dk1"/>
                </a:buClr>
                <a:buSzPct val="83210"/>
              </a:pPr>
              <a:r>
                <a:rPr lang="en-CA" sz="18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W</a:t>
              </a:r>
              <a:r>
                <a:rPr lang="en-CA" sz="1800" dirty="0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orkflow management for user-based interactions with our operations support system;</a:t>
              </a:r>
            </a:p>
            <a:p>
              <a:pPr marL="228601" lvl="1">
                <a:lnSpc>
                  <a:spcPct val="80000"/>
                </a:lnSpc>
                <a:spcBef>
                  <a:spcPts val="372"/>
                </a:spcBef>
                <a:buClr>
                  <a:schemeClr val="dk1"/>
                </a:buClr>
                <a:buSzPct val="83210"/>
              </a:pPr>
              <a:endParaRPr lang="en-CA" sz="1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  <a:p>
              <a:pPr marL="228601" lvl="1">
                <a:lnSpc>
                  <a:spcPct val="80000"/>
                </a:lnSpc>
                <a:spcBef>
                  <a:spcPts val="372"/>
                </a:spcBef>
                <a:buClr>
                  <a:schemeClr val="dk1"/>
                </a:buClr>
                <a:buSzPct val="83210"/>
              </a:pPr>
              <a:r>
                <a:rPr lang="en-CA" sz="1800" dirty="0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Automated service provisioning across network, compute, and application resources.</a:t>
              </a:r>
              <a:endParaRPr lang="en-CA" sz="18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>
              <a:off x="5085049" y="807477"/>
              <a:ext cx="476243" cy="1976498"/>
            </a:xfrm>
            <a:prstGeom prst="leftBrace">
              <a:avLst/>
            </a:prstGeom>
            <a:grpFill/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07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macauley@es.net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Actors in </a:t>
            </a:r>
            <a:r>
              <a:rPr lang="en-US" sz="2800" dirty="0" err="1" smtClean="0"/>
              <a:t>ESnet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91685" y="1025257"/>
            <a:ext cx="5239737" cy="3687866"/>
            <a:chOff x="1622565" y="1025257"/>
            <a:chExt cx="5239737" cy="368786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925886010"/>
                </p:ext>
              </p:extLst>
            </p:nvPr>
          </p:nvGraphicFramePr>
          <p:xfrm>
            <a:off x="1622565" y="1025257"/>
            <a:ext cx="5239737" cy="36878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402189" y="2616702"/>
              <a:ext cx="1009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666666"/>
                  </a:solidFill>
                </a:rPr>
                <a:t>Site Coordinators</a:t>
              </a:r>
              <a:endParaRPr lang="en-US" sz="1100" dirty="0">
                <a:solidFill>
                  <a:srgbClr val="66666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3938" y="4062773"/>
              <a:ext cx="98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100" dirty="0" smtClean="0">
                  <a:solidFill>
                    <a:srgbClr val="6D6E71"/>
                  </a:solidFill>
                </a:rPr>
                <a:t>Infrastructure</a:t>
              </a:r>
              <a:endParaRPr lang="en-US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18735" y="943980"/>
            <a:ext cx="5141219" cy="1202046"/>
            <a:chOff x="3918735" y="943980"/>
            <a:chExt cx="5141219" cy="1202046"/>
          </a:xfrm>
        </p:grpSpPr>
        <p:sp>
          <p:nvSpPr>
            <p:cNvPr id="2" name="Rectangle 1"/>
            <p:cNvSpPr/>
            <p:nvPr/>
          </p:nvSpPr>
          <p:spPr>
            <a:xfrm>
              <a:off x="6227010" y="1165748"/>
              <a:ext cx="28329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Name says it all</a:t>
              </a:r>
              <a:r>
                <a:rPr lang="mr-IN" sz="1100" dirty="0"/>
                <a:t>…</a:t>
              </a:r>
              <a:r>
                <a:rPr lang="en-CA" sz="1100" dirty="0"/>
                <a:t> analyze existing network, plan new bandwidth expansion, and plan new services.</a:t>
              </a:r>
              <a:endParaRPr lang="en-US" sz="11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7840" y="1327283"/>
            <a:ext cx="4123970" cy="1202046"/>
            <a:chOff x="3918735" y="943980"/>
            <a:chExt cx="4123970" cy="1202046"/>
          </a:xfrm>
        </p:grpSpPr>
        <p:sp>
          <p:nvSpPr>
            <p:cNvPr id="12" name="Rectangle 11"/>
            <p:cNvSpPr/>
            <p:nvPr/>
          </p:nvSpPr>
          <p:spPr>
            <a:xfrm>
              <a:off x="5507861" y="1485863"/>
              <a:ext cx="25348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Tier 2 support staff troubleshooting issues within the </a:t>
              </a:r>
              <a:r>
                <a:rPr lang="en-US" sz="1100" dirty="0" smtClean="0"/>
                <a:t>network and provision </a:t>
              </a:r>
              <a:r>
                <a:rPr lang="en-US" sz="1100" dirty="0"/>
                <a:t>new network services.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60791" y="2264310"/>
            <a:ext cx="3736624" cy="1202046"/>
            <a:chOff x="3918735" y="943980"/>
            <a:chExt cx="3736624" cy="1202046"/>
          </a:xfrm>
        </p:grpSpPr>
        <p:sp>
          <p:nvSpPr>
            <p:cNvPr id="15" name="Rectangle 14"/>
            <p:cNvSpPr/>
            <p:nvPr/>
          </p:nvSpPr>
          <p:spPr>
            <a:xfrm>
              <a:off x="5361197" y="1327112"/>
              <a:ext cx="229416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Tier 1 support staff monitoring the network, servicing end user requests, and opening tickets for issues within the network.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0376" y="3220722"/>
            <a:ext cx="3937565" cy="1202046"/>
            <a:chOff x="3918735" y="943980"/>
            <a:chExt cx="3937565" cy="1202046"/>
          </a:xfrm>
        </p:grpSpPr>
        <p:sp>
          <p:nvSpPr>
            <p:cNvPr id="18" name="Rectangle 17"/>
            <p:cNvSpPr/>
            <p:nvPr/>
          </p:nvSpPr>
          <p:spPr>
            <a:xfrm>
              <a:off x="5464841" y="1327112"/>
              <a:ext cx="2391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Provide security services and mitigation during network incidents. 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21783" y="3608692"/>
            <a:ext cx="4829827" cy="1202046"/>
            <a:chOff x="3918735" y="943980"/>
            <a:chExt cx="4829827" cy="1202046"/>
          </a:xfrm>
        </p:grpSpPr>
        <p:sp>
          <p:nvSpPr>
            <p:cNvPr id="21" name="Rectangle 20"/>
            <p:cNvSpPr/>
            <p:nvPr/>
          </p:nvSpPr>
          <p:spPr>
            <a:xfrm>
              <a:off x="6188113" y="1537079"/>
              <a:ext cx="25604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Maintain </a:t>
              </a:r>
              <a:r>
                <a:rPr lang="en-US" sz="1100" dirty="0" smtClean="0"/>
                <a:t>the </a:t>
              </a:r>
              <a:r>
                <a:rPr lang="en-US" sz="1100" dirty="0"/>
                <a:t>OAM&amp;P infrastructure, </a:t>
              </a:r>
              <a:r>
                <a:rPr lang="en-US" sz="1100" dirty="0" smtClean="0"/>
                <a:t>compute, </a:t>
              </a:r>
              <a:r>
                <a:rPr lang="en-US" sz="1100" dirty="0"/>
                <a:t>and applications.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9695" y="3223377"/>
            <a:ext cx="3918812" cy="1280595"/>
            <a:chOff x="1195239" y="943980"/>
            <a:chExt cx="3918812" cy="1280595"/>
          </a:xfrm>
        </p:grpSpPr>
        <p:sp>
          <p:nvSpPr>
            <p:cNvPr id="24" name="Rectangle 23"/>
            <p:cNvSpPr/>
            <p:nvPr/>
          </p:nvSpPr>
          <p:spPr>
            <a:xfrm>
              <a:off x="1195239" y="1455134"/>
              <a:ext cx="25604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Run requirements workshops </a:t>
              </a:r>
              <a:r>
                <a:rPr lang="en-US" sz="1100" dirty="0" smtClean="0"/>
                <a:t>with our </a:t>
              </a:r>
              <a:r>
                <a:rPr lang="en-US" sz="1100" dirty="0"/>
                <a:t>end users (</a:t>
              </a:r>
              <a:r>
                <a:rPr lang="en-US" sz="1100" dirty="0" smtClean="0"/>
                <a:t>facilities</a:t>
              </a:r>
              <a:r>
                <a:rPr lang="en-US" sz="1100" dirty="0"/>
                <a:t> </a:t>
              </a:r>
              <a:r>
                <a:rPr lang="en-US" sz="1100" dirty="0" smtClean="0"/>
                <a:t>and universities) and show these users how </a:t>
              </a:r>
              <a:r>
                <a:rPr lang="en-US" sz="1100" dirty="0" err="1"/>
                <a:t>ESnet</a:t>
              </a:r>
              <a:r>
                <a:rPr lang="en-US" sz="1100" dirty="0"/>
                <a:t> can help improve their </a:t>
              </a:r>
              <a:r>
                <a:rPr lang="en-US" sz="1100" dirty="0" smtClean="0"/>
                <a:t>networking workflows.</a:t>
              </a:r>
              <a:endParaRPr lang="en-US" sz="11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330" y="2274742"/>
            <a:ext cx="3657642" cy="1202046"/>
            <a:chOff x="1456409" y="943980"/>
            <a:chExt cx="3657642" cy="1202046"/>
          </a:xfrm>
        </p:grpSpPr>
        <p:sp>
          <p:nvSpPr>
            <p:cNvPr id="27" name="Rectangle 26"/>
            <p:cNvSpPr/>
            <p:nvPr/>
          </p:nvSpPr>
          <p:spPr>
            <a:xfrm>
              <a:off x="1456409" y="1152992"/>
              <a:ext cx="241951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Our primary contact at a </a:t>
              </a:r>
              <a:r>
                <a:rPr lang="en-US" sz="1100" dirty="0" smtClean="0"/>
                <a:t>site </a:t>
              </a:r>
              <a:r>
                <a:rPr lang="mr-IN" sz="1100" dirty="0" smtClean="0"/>
                <a:t>–</a:t>
              </a:r>
              <a:r>
                <a:rPr lang="en-US" sz="1100" dirty="0" smtClean="0"/>
                <a:t> requests new services from NOC; monitors existing services using </a:t>
              </a:r>
              <a:r>
                <a:rPr lang="en-US" sz="1100" dirty="0" err="1" smtClean="0"/>
                <a:t>ESnet</a:t>
              </a:r>
              <a:r>
                <a:rPr lang="en-US" sz="1100" dirty="0" smtClean="0"/>
                <a:t> tools; and reports networking issues to NOC.</a:t>
              </a:r>
              <a:endParaRPr lang="en-US" sz="11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4061" y="1243216"/>
            <a:ext cx="3847114" cy="1290058"/>
            <a:chOff x="1266937" y="855968"/>
            <a:chExt cx="3847114" cy="1290058"/>
          </a:xfrm>
        </p:grpSpPr>
        <p:sp>
          <p:nvSpPr>
            <p:cNvPr id="30" name="Rectangle 29"/>
            <p:cNvSpPr/>
            <p:nvPr/>
          </p:nvSpPr>
          <p:spPr>
            <a:xfrm>
              <a:off x="1266937" y="855968"/>
              <a:ext cx="241951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Users of our network </a:t>
              </a:r>
              <a:r>
                <a:rPr lang="en-US" sz="1100" dirty="0" smtClean="0"/>
                <a:t>services </a:t>
              </a:r>
              <a:r>
                <a:rPr lang="mr-IN" sz="1100" dirty="0" smtClean="0"/>
                <a:t>–</a:t>
              </a:r>
              <a:r>
                <a:rPr lang="en-US" sz="1100" dirty="0" smtClean="0"/>
                <a:t> can </a:t>
              </a:r>
              <a:r>
                <a:rPr lang="en-US" sz="1100" dirty="0"/>
                <a:t>use NSI/OSCARS to </a:t>
              </a:r>
              <a:r>
                <a:rPr lang="en-US" sz="1100" dirty="0" smtClean="0"/>
                <a:t>request dynamic </a:t>
              </a:r>
              <a:r>
                <a:rPr lang="en-US" sz="1100" dirty="0"/>
                <a:t>layer 2 Ethernet </a:t>
              </a:r>
              <a:r>
                <a:rPr lang="en-US" sz="1100" dirty="0" smtClean="0"/>
                <a:t>services, or request other new services through site coordinator.</a:t>
              </a:r>
              <a:endParaRPr lang="en-US" sz="11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918735" y="943980"/>
              <a:ext cx="1195316" cy="1202046"/>
            </a:xfrm>
            <a:prstGeom prst="ellipse">
              <a:avLst/>
            </a:prstGeom>
            <a:noFill/>
            <a:ln w="38100" cmpd="sng">
              <a:solidFill>
                <a:srgbClr val="FC0107"/>
              </a:solidFill>
            </a:ln>
            <a:effectLst>
              <a:glow rad="101600">
                <a:srgbClr val="CF1753">
                  <a:alpha val="7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61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49765"/>
            <a:ext cx="7979080" cy="348972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Zero touch self regulating network</a:t>
            </a:r>
          </a:p>
          <a:p>
            <a:endParaRPr lang="en-US" sz="2000" dirty="0" smtClean="0"/>
          </a:p>
          <a:p>
            <a:r>
              <a:rPr lang="en-US" sz="2000" dirty="0" smtClean="0"/>
              <a:t>Highly available fault stream</a:t>
            </a:r>
          </a:p>
          <a:p>
            <a:endParaRPr lang="en-US" sz="2000" dirty="0" smtClean="0"/>
          </a:p>
          <a:p>
            <a:r>
              <a:rPr lang="en-US" sz="2000" dirty="0" smtClean="0"/>
              <a:t>Engineers must always be able to take corrective </a:t>
            </a:r>
            <a:r>
              <a:rPr lang="en-US" sz="2000" dirty="0" smtClean="0"/>
              <a:t>action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Guiding design principles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44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Netbeam</a:t>
            </a:r>
            <a:r>
              <a:rPr lang="en-US" sz="2400" dirty="0" smtClean="0"/>
              <a:t> for scalable data and analytics</a:t>
            </a:r>
            <a:endParaRPr lang="en-US" sz="2400" dirty="0"/>
          </a:p>
        </p:txBody>
      </p:sp>
      <p:pic>
        <p:nvPicPr>
          <p:cNvPr id="9" name="Picture 8" descr="Netbeam data flow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" y="1043854"/>
            <a:ext cx="6801723" cy="38533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78891" y="1267341"/>
            <a:ext cx="220586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Data collection and archiving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SNMP statistics, </a:t>
            </a:r>
            <a:r>
              <a:rPr lang="en-US" sz="1000" dirty="0" err="1"/>
              <a:t>OpenConfig</a:t>
            </a:r>
            <a:r>
              <a:rPr lang="en-US" sz="1000" dirty="0"/>
              <a:t> telemetry, </a:t>
            </a:r>
            <a:r>
              <a:rPr lang="en-US" sz="1000" dirty="0" err="1"/>
              <a:t>NetFlow</a:t>
            </a:r>
            <a:r>
              <a:rPr lang="en-US" sz="1000" dirty="0"/>
              <a:t> data.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Meta-data</a:t>
            </a:r>
          </a:p>
          <a:p>
            <a:endParaRPr lang="en-US" sz="1100" dirty="0"/>
          </a:p>
          <a:p>
            <a:r>
              <a:rPr lang="en-US" sz="1100" dirty="0"/>
              <a:t>Data processing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Statistics alignment and data augmentation;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Time series generation for meta-data and statistics;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Historical archiving and real-time caching.</a:t>
            </a:r>
          </a:p>
          <a:p>
            <a:endParaRPr lang="en-US" sz="1100" dirty="0"/>
          </a:p>
          <a:p>
            <a:r>
              <a:rPr lang="en-US" sz="1100" dirty="0"/>
              <a:t>Data presentation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Both real-time and historical views;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Query and </a:t>
            </a:r>
            <a:r>
              <a:rPr lang="en-US" sz="1000" dirty="0" smtClean="0"/>
              <a:t>notification based </a:t>
            </a:r>
            <a:r>
              <a:rPr lang="en-US" sz="1000" dirty="0"/>
              <a:t>services;</a:t>
            </a:r>
          </a:p>
          <a:p>
            <a:pPr marL="285750" indent="-196850">
              <a:buFont typeface="Lucida Grande"/>
              <a:buChar char="-"/>
            </a:pPr>
            <a:r>
              <a:rPr lang="en-US" sz="1000" dirty="0"/>
              <a:t>Customized network API for portal-based views.</a:t>
            </a:r>
          </a:p>
        </p:txBody>
      </p:sp>
    </p:spTree>
    <p:extLst>
      <p:ext uri="{BB962C8B-B14F-4D97-AF65-F5344CB8AC3E}">
        <p14:creationId xmlns:p14="http://schemas.microsoft.com/office/powerpoint/2010/main" val="227019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ESnet</a:t>
            </a:r>
            <a:r>
              <a:rPr lang="en-US" sz="2800" dirty="0" smtClean="0"/>
              <a:t> Operations Support System</a:t>
            </a:r>
            <a:endParaRPr lang="en-US" sz="2800" dirty="0"/>
          </a:p>
        </p:txBody>
      </p:sp>
      <p:pic>
        <p:nvPicPr>
          <p:cNvPr id="378" name="Picture 377" descr="Screen Shot 2018-06-05 at 7.1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8" y="1032675"/>
            <a:ext cx="3533205" cy="3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9168" y="2506041"/>
            <a:ext cx="2479339" cy="1967743"/>
            <a:chOff x="6309331" y="2506041"/>
            <a:chExt cx="2479339" cy="1967743"/>
          </a:xfrm>
        </p:grpSpPr>
        <p:pic>
          <p:nvPicPr>
            <p:cNvPr id="13" name="Shape 3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1774" y="2817779"/>
              <a:ext cx="2456896" cy="1656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357"/>
            <p:cNvSpPr txBox="1"/>
            <p:nvPr/>
          </p:nvSpPr>
          <p:spPr>
            <a:xfrm>
              <a:off x="6309331" y="2506041"/>
              <a:ext cx="23568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marR="0" lvl="0" indent="-2286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58585B"/>
                  </a:solidFill>
                  <a:latin typeface="Calibri"/>
                  <a:ea typeface="Calibri"/>
                  <a:cs typeface="Calibri"/>
                  <a:sym typeface="Calibri"/>
                </a:rPr>
                <a:t>Large Hadron Collider Science</a:t>
              </a:r>
              <a:endParaRPr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61379"/>
            <a:ext cx="7772400" cy="1102519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rgbClr val="14274E"/>
                </a:solidFill>
              </a:rPr>
              <a:t>Science progress will be </a:t>
            </a:r>
            <a:r>
              <a:rPr lang="en-US" sz="2000" u="sng" dirty="0" smtClean="0">
                <a:solidFill>
                  <a:srgbClr val="14274E"/>
                </a:solidFill>
              </a:rPr>
              <a:t>completely unconstrained</a:t>
            </a:r>
            <a:r>
              <a:rPr lang="en-US" sz="2000" dirty="0" smtClean="0">
                <a:solidFill>
                  <a:srgbClr val="14274E"/>
                </a:solidFill>
              </a:rPr>
              <a:t> </a:t>
            </a:r>
            <a:r>
              <a:rPr lang="en-US" sz="2000" b="0" dirty="0" smtClean="0">
                <a:solidFill>
                  <a:srgbClr val="14274E"/>
                </a:solidFill>
              </a:rPr>
              <a:t>by the physical location of </a:t>
            </a:r>
            <a:r>
              <a:rPr lang="en-US" sz="2000" u="sng" dirty="0" smtClean="0">
                <a:solidFill>
                  <a:srgbClr val="14274E"/>
                </a:solidFill>
              </a:rPr>
              <a:t>instruments, people, computational resources, or data</a:t>
            </a:r>
            <a:r>
              <a:rPr lang="en-US" sz="2000" dirty="0" smtClean="0">
                <a:solidFill>
                  <a:srgbClr val="14274E"/>
                </a:solidFill>
              </a:rPr>
              <a:t>.</a:t>
            </a:r>
            <a:endParaRPr lang="en-US" sz="2000" dirty="0">
              <a:solidFill>
                <a:srgbClr val="14274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1736" y="108000"/>
            <a:ext cx="6504542" cy="73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err="1" smtClean="0"/>
              <a:t>ESnet</a:t>
            </a:r>
            <a:r>
              <a:rPr lang="en-GB" sz="2400" dirty="0" smtClean="0"/>
              <a:t> vision</a:t>
            </a:r>
            <a:endParaRPr lang="en-GB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72823" y="2489258"/>
            <a:ext cx="2640825" cy="1989105"/>
            <a:chOff x="363575" y="2489258"/>
            <a:chExt cx="2640825" cy="1989105"/>
          </a:xfrm>
        </p:grpSpPr>
        <p:sp>
          <p:nvSpPr>
            <p:cNvPr id="9" name="Shape 359"/>
            <p:cNvSpPr txBox="1"/>
            <p:nvPr/>
          </p:nvSpPr>
          <p:spPr>
            <a:xfrm>
              <a:off x="398926" y="2489258"/>
              <a:ext cx="25701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lvl="0" indent="-228600"/>
              <a:r>
                <a:rPr lang="en-US" b="1" i="1" dirty="0">
                  <a:solidFill>
                    <a:srgbClr val="58585B"/>
                  </a:solidFill>
                  <a:latin typeface="Calibri"/>
                  <a:ea typeface="Calibri"/>
                  <a:cs typeface="Calibri"/>
                  <a:sym typeface="Calibri"/>
                </a:rPr>
                <a:t>Advanced Light </a:t>
              </a:r>
              <a:r>
                <a:rPr lang="en-US" b="1" i="1" dirty="0">
                  <a:solidFill>
                    <a:srgbClr val="58585B"/>
                  </a:solidFill>
                  <a:ea typeface="Calibri"/>
                  <a:cs typeface="Calibri"/>
                  <a:sym typeface="Calibri"/>
                </a:rPr>
                <a:t>Source → </a:t>
              </a:r>
              <a:r>
                <a:rPr lang="en-US" b="1" i="1" dirty="0" smtClean="0">
                  <a:solidFill>
                    <a:srgbClr val="58585B"/>
                  </a:solidFill>
                  <a:latin typeface="Calibri"/>
                  <a:ea typeface="Calibri"/>
                  <a:cs typeface="Calibri"/>
                  <a:sym typeface="Calibri"/>
                </a:rPr>
                <a:t>NERSC</a:t>
              </a:r>
              <a:endParaRPr dirty="0"/>
            </a:p>
          </p:txBody>
        </p:sp>
        <p:pic>
          <p:nvPicPr>
            <p:cNvPr id="10" name="Shape 3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575" y="2824502"/>
              <a:ext cx="2640825" cy="16538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5947175" y="2499803"/>
            <a:ext cx="2909936" cy="1977174"/>
            <a:chOff x="3237927" y="2489220"/>
            <a:chExt cx="2909936" cy="1977174"/>
          </a:xfrm>
        </p:grpSpPr>
        <p:pic>
          <p:nvPicPr>
            <p:cNvPr id="11" name="Shape 354" descr="XFEL_exascale.jpe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13629" y="2807653"/>
              <a:ext cx="2710133" cy="1658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360"/>
            <p:cNvSpPr txBox="1"/>
            <p:nvPr/>
          </p:nvSpPr>
          <p:spPr>
            <a:xfrm>
              <a:off x="3237927" y="2489220"/>
              <a:ext cx="2909936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lvl="0" indent="-228600"/>
              <a:r>
                <a:rPr lang="en-US" b="1" i="1" dirty="0" err="1">
                  <a:solidFill>
                    <a:srgbClr val="58585B"/>
                  </a:solidFill>
                  <a:ea typeface="Calibri"/>
                  <a:cs typeface="Calibri"/>
                  <a:sym typeface="Calibri"/>
                </a:rPr>
                <a:t>Linac</a:t>
              </a:r>
              <a:r>
                <a:rPr lang="en-US" b="1" i="1" dirty="0">
                  <a:solidFill>
                    <a:srgbClr val="58585B"/>
                  </a:solidFill>
                  <a:ea typeface="Calibri"/>
                  <a:cs typeface="Calibri"/>
                  <a:sym typeface="Calibri"/>
                </a:rPr>
                <a:t> Coherent Light </a:t>
              </a:r>
              <a:r>
                <a:rPr lang="en-US" b="1" i="1" dirty="0" smtClean="0">
                  <a:solidFill>
                    <a:srgbClr val="58585B"/>
                  </a:solidFill>
                  <a:ea typeface="Calibri"/>
                  <a:cs typeface="Calibri"/>
                  <a:sym typeface="Calibri"/>
                </a:rPr>
                <a:t>Source → </a:t>
              </a:r>
              <a:r>
                <a:rPr lang="en-US" b="1" i="1" dirty="0">
                  <a:solidFill>
                    <a:srgbClr val="58585B"/>
                  </a:solidFill>
                  <a:latin typeface="Calibri"/>
                  <a:ea typeface="Calibri"/>
                  <a:cs typeface="Calibri"/>
                  <a:sym typeface="Calibri"/>
                </a:rPr>
                <a:t>NERSC</a:t>
              </a:r>
              <a:endParaRPr b="1" i="1" dirty="0">
                <a:solidFill>
                  <a:srgbClr val="5858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85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14274E"/>
                </a:solidFill>
              </a:rPr>
              <a:t>ESnet5: Where we are today</a:t>
            </a:r>
            <a:endParaRPr lang="en-US" sz="2800" dirty="0">
              <a:solidFill>
                <a:srgbClr val="14274E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8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ESnet5 at a glance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073729" y="1350540"/>
            <a:ext cx="2150090" cy="1850336"/>
            <a:chOff x="6073729" y="1771345"/>
            <a:chExt cx="2150090" cy="1850336"/>
          </a:xfrm>
        </p:grpSpPr>
        <p:sp>
          <p:nvSpPr>
            <p:cNvPr id="6" name="TextBox 5"/>
            <p:cNvSpPr txBox="1"/>
            <p:nvPr/>
          </p:nvSpPr>
          <p:spPr>
            <a:xfrm>
              <a:off x="6511693" y="1771345"/>
              <a:ext cx="1199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spcBef>
                  <a:spcPts val="880"/>
                </a:spcBef>
                <a:buClr>
                  <a:srgbClr val="2DB2CF"/>
                </a:buClr>
              </a:pPr>
              <a:r>
                <a:rPr lang="en-US" sz="2400" dirty="0" smtClean="0">
                  <a:solidFill>
                    <a:srgbClr val="58585B"/>
                  </a:solidFill>
                </a:rPr>
                <a:t>Services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73729" y="2698351"/>
              <a:ext cx="21500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800" dirty="0" smtClean="0">
                  <a:solidFill>
                    <a:srgbClr val="000000"/>
                  </a:solidFill>
                </a:rPr>
                <a:t>285 optical cir</a:t>
              </a:r>
              <a:r>
                <a:rPr lang="en-US" sz="1800" dirty="0" smtClean="0">
                  <a:solidFill>
                    <a:srgbClr val="14274E"/>
                  </a:solidFill>
                </a:rPr>
                <a:t>cuits</a:t>
              </a:r>
            </a:p>
            <a:p>
              <a:pPr marL="0" lvl="1" algn="ctr"/>
              <a:r>
                <a:rPr lang="en-US" sz="1800" dirty="0" smtClean="0">
                  <a:solidFill>
                    <a:srgbClr val="14274E"/>
                  </a:solidFill>
                </a:rPr>
                <a:t>353 MPLS LSP</a:t>
              </a:r>
            </a:p>
            <a:p>
              <a:pPr marL="0" lvl="1" algn="ctr"/>
              <a:r>
                <a:rPr lang="is-IS" sz="1800" dirty="0" smtClean="0">
                  <a:solidFill>
                    <a:srgbClr val="14274E"/>
                  </a:solidFill>
                </a:rPr>
                <a:t>212 </a:t>
              </a:r>
              <a:r>
                <a:rPr lang="en-US" sz="1800" dirty="0" smtClean="0">
                  <a:solidFill>
                    <a:srgbClr val="14274E"/>
                  </a:solidFill>
                </a:rPr>
                <a:t>BGP </a:t>
              </a:r>
              <a:r>
                <a:rPr lang="en-US" sz="1800" dirty="0" err="1" smtClean="0">
                  <a:solidFill>
                    <a:srgbClr val="14274E"/>
                  </a:solidFill>
                </a:rPr>
                <a:t>peerings</a:t>
              </a:r>
              <a:endParaRPr lang="en-US" sz="1800" dirty="0">
                <a:solidFill>
                  <a:srgbClr val="14274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8865" y="1220439"/>
            <a:ext cx="2690756" cy="3209587"/>
            <a:chOff x="598865" y="1641244"/>
            <a:chExt cx="2690756" cy="3209587"/>
          </a:xfrm>
        </p:grpSpPr>
        <p:sp>
          <p:nvSpPr>
            <p:cNvPr id="9" name="TextBox 8"/>
            <p:cNvSpPr txBox="1"/>
            <p:nvPr/>
          </p:nvSpPr>
          <p:spPr>
            <a:xfrm>
              <a:off x="1254560" y="1771345"/>
              <a:ext cx="980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spcBef>
                  <a:spcPts val="880"/>
                </a:spcBef>
                <a:buClr>
                  <a:srgbClr val="2DB2CF"/>
                </a:buClr>
              </a:pPr>
              <a:r>
                <a:rPr lang="en-US" sz="2400" dirty="0" smtClean="0">
                  <a:solidFill>
                    <a:srgbClr val="58585B"/>
                  </a:solidFill>
                </a:rPr>
                <a:t>Nodes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8865" y="2698351"/>
              <a:ext cx="242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is-IS" sz="1800" dirty="0" smtClean="0"/>
                <a:t>329 </a:t>
              </a:r>
              <a:r>
                <a:rPr lang="en-US" sz="1800" dirty="0" smtClean="0"/>
                <a:t>optical transport</a:t>
              </a:r>
            </a:p>
            <a:p>
              <a:pPr marL="0" lvl="1" algn="ctr"/>
              <a:r>
                <a:rPr lang="en-US" sz="1800" dirty="0" smtClean="0"/>
                <a:t> 102 switches</a:t>
              </a:r>
            </a:p>
            <a:p>
              <a:pPr marL="0" lvl="1" algn="ctr"/>
              <a:r>
                <a:rPr lang="en-US" sz="1800" dirty="0" smtClean="0"/>
                <a:t>57 routers</a:t>
              </a:r>
            </a:p>
            <a:p>
              <a:pPr marL="0" lvl="1" algn="ctr"/>
              <a:r>
                <a:rPr lang="en-US" sz="1800" dirty="0" smtClean="0"/>
                <a:t>209 “other”</a:t>
              </a:r>
              <a:endParaRPr lang="en-US" sz="1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76813" y="1641244"/>
              <a:ext cx="12808" cy="3209587"/>
            </a:xfrm>
            <a:prstGeom prst="line">
              <a:avLst/>
            </a:prstGeom>
            <a:ln w="63500" cmpd="sng">
              <a:solidFill>
                <a:srgbClr val="14274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27215" y="1228090"/>
            <a:ext cx="2325797" cy="3209587"/>
            <a:chOff x="3427215" y="1648895"/>
            <a:chExt cx="2325797" cy="3209587"/>
          </a:xfrm>
        </p:grpSpPr>
        <p:sp>
          <p:nvSpPr>
            <p:cNvPr id="13" name="TextBox 12"/>
            <p:cNvSpPr txBox="1"/>
            <p:nvPr/>
          </p:nvSpPr>
          <p:spPr>
            <a:xfrm>
              <a:off x="4070044" y="1778996"/>
              <a:ext cx="836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spcBef>
                  <a:spcPts val="880"/>
                </a:spcBef>
                <a:buClr>
                  <a:srgbClr val="2DB2CF"/>
                </a:buClr>
              </a:pPr>
              <a:r>
                <a:rPr lang="en-US" sz="2400" dirty="0" smtClean="0">
                  <a:solidFill>
                    <a:srgbClr val="58585B"/>
                  </a:solidFill>
                </a:rPr>
                <a:t>Ports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7215" y="2705686"/>
              <a:ext cx="21500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800" dirty="0" smtClean="0">
                  <a:solidFill>
                    <a:srgbClr val="000000"/>
                  </a:solidFill>
                </a:rPr>
                <a:t>415 optical</a:t>
              </a:r>
            </a:p>
            <a:p>
              <a:pPr marL="0" lvl="1" algn="ctr"/>
              <a:r>
                <a:rPr lang="en-US" sz="1800" dirty="0" smtClean="0">
                  <a:solidFill>
                    <a:srgbClr val="000000"/>
                  </a:solidFill>
                </a:rPr>
                <a:t>2,646 Ethernet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30009" y="1648895"/>
              <a:ext cx="23003" cy="3209587"/>
            </a:xfrm>
            <a:prstGeom prst="line">
              <a:avLst/>
            </a:prstGeom>
            <a:ln w="63500" cmpd="sng">
              <a:solidFill>
                <a:srgbClr val="14274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40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Tasks and their tools in ESnet5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177727"/>
              </p:ext>
            </p:extLst>
          </p:nvPr>
        </p:nvGraphicFramePr>
        <p:xfrm>
          <a:off x="2055011" y="1657336"/>
          <a:ext cx="4838219" cy="298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02688" y="3370505"/>
            <a:ext cx="2389839" cy="1325946"/>
            <a:chOff x="519117" y="4005944"/>
            <a:chExt cx="3011115" cy="1808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79011" y="5426582"/>
              <a:ext cx="851221" cy="387453"/>
            </a:xfrm>
            <a:prstGeom prst="rect">
              <a:avLst/>
            </a:prstGeom>
          </p:spPr>
        </p:pic>
        <p:pic>
          <p:nvPicPr>
            <p:cNvPr id="8" name="Picture 7" descr="visio-stencil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13" y="4923091"/>
              <a:ext cx="654538" cy="503491"/>
            </a:xfrm>
            <a:prstGeom prst="rect">
              <a:avLst/>
            </a:prstGeom>
          </p:spPr>
        </p:pic>
        <p:pic>
          <p:nvPicPr>
            <p:cNvPr id="9" name="Picture 8" descr="exfo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30" y="5588838"/>
              <a:ext cx="510650" cy="154599"/>
            </a:xfrm>
            <a:prstGeom prst="rect">
              <a:avLst/>
            </a:prstGeom>
          </p:spPr>
        </p:pic>
        <p:pic>
          <p:nvPicPr>
            <p:cNvPr id="10" name="Picture 9" descr="logo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95" y="5573380"/>
              <a:ext cx="574067" cy="18977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19117" y="4005944"/>
              <a:ext cx="956052" cy="889446"/>
              <a:chOff x="519117" y="4005944"/>
              <a:chExt cx="956052" cy="889446"/>
            </a:xfrm>
          </p:grpSpPr>
          <p:pic>
            <p:nvPicPr>
              <p:cNvPr id="12" name="Picture 11" descr="Header-Logo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22" y="4005944"/>
                <a:ext cx="891546" cy="274068"/>
              </a:xfrm>
              <a:prstGeom prst="rect">
                <a:avLst/>
              </a:prstGeom>
            </p:spPr>
          </p:pic>
          <p:pic>
            <p:nvPicPr>
              <p:cNvPr id="13" name="Picture 12" descr="Graphit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17" y="4394600"/>
                <a:ext cx="956052" cy="500790"/>
              </a:xfrm>
              <a:prstGeom prst="rect">
                <a:avLst/>
              </a:prstGeom>
            </p:spPr>
          </p:pic>
        </p:grpSp>
      </p:grpSp>
      <p:pic>
        <p:nvPicPr>
          <p:cNvPr id="14" name="Picture 13" descr="ESDB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55" y="2490672"/>
            <a:ext cx="407809" cy="4888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22897" y="2315377"/>
            <a:ext cx="779262" cy="927140"/>
            <a:chOff x="7530133" y="2769755"/>
            <a:chExt cx="981845" cy="1264268"/>
          </a:xfrm>
        </p:grpSpPr>
        <p:pic>
          <p:nvPicPr>
            <p:cNvPr id="16" name="Picture 15" descr="arborlogo_tribute_mobile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127" y="3771519"/>
              <a:ext cx="868851" cy="262504"/>
            </a:xfrm>
            <a:prstGeom prst="rect">
              <a:avLst/>
            </a:prstGeom>
          </p:spPr>
        </p:pic>
        <p:pic>
          <p:nvPicPr>
            <p:cNvPr id="17" name="Picture 16" descr="infinera-logo-thin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133" y="2769755"/>
              <a:ext cx="981845" cy="469006"/>
            </a:xfrm>
            <a:prstGeom prst="rect">
              <a:avLst/>
            </a:prstGeom>
          </p:spPr>
        </p:pic>
        <p:pic>
          <p:nvPicPr>
            <p:cNvPr id="18" name="Picture 17" descr="ciena-logo-thin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127" y="3240243"/>
              <a:ext cx="812896" cy="3883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018853" y="3609704"/>
            <a:ext cx="1894569" cy="1166542"/>
            <a:chOff x="6207961" y="4326753"/>
            <a:chExt cx="2387091" cy="1590722"/>
          </a:xfrm>
        </p:grpSpPr>
        <p:pic>
          <p:nvPicPr>
            <p:cNvPr id="20" name="Picture 19" descr="splunk-logo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842" y="4840609"/>
              <a:ext cx="906210" cy="50842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02091" y="4326753"/>
              <a:ext cx="87395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spcBef>
                  <a:spcPts val="880"/>
                </a:spcBef>
                <a:buClr>
                  <a:srgbClr val="2DB2CF"/>
                </a:buClr>
              </a:pPr>
              <a:r>
                <a:rPr lang="en-US" sz="1400" dirty="0" err="1" smtClean="0">
                  <a:solidFill>
                    <a:srgbClr val="58585B"/>
                  </a:solidFill>
                  <a:latin typeface="Avenir Black Oblique"/>
                  <a:cs typeface="Avenir Black Oblique"/>
                </a:rPr>
                <a:t>nfdump</a:t>
              </a:r>
              <a:endParaRPr lang="en-US" sz="1400" dirty="0" smtClean="0">
                <a:solidFill>
                  <a:srgbClr val="58585B"/>
                </a:solidFill>
                <a:latin typeface="Avenir Black Oblique"/>
                <a:cs typeface="Avenir Black Oblique"/>
              </a:endParaRPr>
            </a:p>
          </p:txBody>
        </p:sp>
        <p:pic>
          <p:nvPicPr>
            <p:cNvPr id="22" name="Picture 21" descr="suri-400x400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961" y="5315206"/>
              <a:ext cx="602269" cy="602269"/>
            </a:xfrm>
            <a:prstGeom prst="rect">
              <a:avLst/>
            </a:prstGeom>
          </p:spPr>
        </p:pic>
        <p:pic>
          <p:nvPicPr>
            <p:cNvPr id="23" name="Picture 22" descr="7-h9JZh4_400x400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885" y="5367929"/>
              <a:ext cx="525285" cy="52528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736615" y="996276"/>
            <a:ext cx="2596135" cy="1327638"/>
            <a:chOff x="4904919" y="852765"/>
            <a:chExt cx="3271024" cy="1810395"/>
          </a:xfrm>
        </p:grpSpPr>
        <p:pic>
          <p:nvPicPr>
            <p:cNvPr id="30" name="Picture 29" descr="timthumb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597" y="1998130"/>
              <a:ext cx="918548" cy="665030"/>
            </a:xfrm>
            <a:prstGeom prst="rect">
              <a:avLst/>
            </a:prstGeom>
          </p:spPr>
        </p:pic>
        <p:pic>
          <p:nvPicPr>
            <p:cNvPr id="31" name="Picture 30" descr="opsview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919" y="1417901"/>
              <a:ext cx="907610" cy="278695"/>
            </a:xfrm>
            <a:prstGeom prst="rect">
              <a:avLst/>
            </a:prstGeom>
          </p:spPr>
        </p:pic>
        <p:pic>
          <p:nvPicPr>
            <p:cNvPr id="32" name="Picture 31" descr="ca-spectrum-1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141" y="852765"/>
              <a:ext cx="495158" cy="415933"/>
            </a:xfrm>
            <a:prstGeom prst="rect">
              <a:avLst/>
            </a:prstGeom>
          </p:spPr>
        </p:pic>
        <p:pic>
          <p:nvPicPr>
            <p:cNvPr id="33" name="Picture 32" descr="netlog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781" y="1796940"/>
              <a:ext cx="513827" cy="615893"/>
            </a:xfrm>
            <a:prstGeom prst="rect">
              <a:avLst/>
            </a:prstGeom>
          </p:spPr>
        </p:pic>
        <p:pic>
          <p:nvPicPr>
            <p:cNvPr id="34" name="Picture 33" descr="ESnetPMC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595" y="897977"/>
              <a:ext cx="513062" cy="614978"/>
            </a:xfrm>
            <a:prstGeom prst="rect">
              <a:avLst/>
            </a:prstGeom>
          </p:spPr>
        </p:pic>
        <p:pic>
          <p:nvPicPr>
            <p:cNvPr id="35" name="Picture 34" descr="PortalLogo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230" y="900665"/>
              <a:ext cx="513098" cy="615020"/>
            </a:xfrm>
            <a:prstGeom prst="rect">
              <a:avLst/>
            </a:prstGeom>
          </p:spPr>
        </p:pic>
        <p:pic>
          <p:nvPicPr>
            <p:cNvPr id="36" name="Picture 35" descr="PerfSONAR-logo-md.jp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75" y="1788339"/>
              <a:ext cx="1043668" cy="24745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228704" y="1019492"/>
            <a:ext cx="2003999" cy="1037023"/>
            <a:chOff x="2228704" y="1019492"/>
            <a:chExt cx="2003999" cy="1037023"/>
          </a:xfrm>
        </p:grpSpPr>
        <p:grpSp>
          <p:nvGrpSpPr>
            <p:cNvPr id="24" name="Group 23"/>
            <p:cNvGrpSpPr/>
            <p:nvPr/>
          </p:nvGrpSpPr>
          <p:grpSpPr>
            <a:xfrm>
              <a:off x="2440434" y="1019492"/>
              <a:ext cx="1792269" cy="1037023"/>
              <a:chOff x="1010572" y="1056777"/>
              <a:chExt cx="2258196" cy="1414107"/>
            </a:xfrm>
          </p:grpSpPr>
          <p:pic>
            <p:nvPicPr>
              <p:cNvPr id="25" name="Picture 24" descr="script.jpeg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4874" y="1185495"/>
                <a:ext cx="624138" cy="624136"/>
              </a:xfrm>
              <a:prstGeom prst="rect">
                <a:avLst/>
              </a:prstGeom>
            </p:spPr>
          </p:pic>
          <p:pic>
            <p:nvPicPr>
              <p:cNvPr id="26" name="Picture 25" descr="ssh.png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8335" y="2041580"/>
                <a:ext cx="429303" cy="429304"/>
              </a:xfrm>
              <a:prstGeom prst="rect">
                <a:avLst/>
              </a:prstGeom>
            </p:spPr>
          </p:pic>
          <p:pic>
            <p:nvPicPr>
              <p:cNvPr id="27" name="Picture 26" descr="Ansible_logo.svg.png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9677" y="1242224"/>
                <a:ext cx="429091" cy="527997"/>
              </a:xfrm>
              <a:prstGeom prst="rect">
                <a:avLst/>
              </a:prstGeom>
            </p:spPr>
          </p:pic>
          <p:pic>
            <p:nvPicPr>
              <p:cNvPr id="28" name="Picture 27" descr="SetWidth230-revOSCARS.png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72" y="1056777"/>
                <a:ext cx="902591" cy="918290"/>
              </a:xfrm>
              <a:prstGeom prst="rect">
                <a:avLst/>
              </a:prstGeom>
            </p:spPr>
          </p:pic>
        </p:grpSp>
        <p:pic>
          <p:nvPicPr>
            <p:cNvPr id="37" name="Picture 36" descr="git.jpe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704" y="1548521"/>
              <a:ext cx="326027" cy="326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34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43895" y="2573861"/>
            <a:ext cx="4182013" cy="2039737"/>
            <a:chOff x="336407" y="3869196"/>
            <a:chExt cx="4182013" cy="2039737"/>
          </a:xfrm>
        </p:grpSpPr>
        <p:sp>
          <p:nvSpPr>
            <p:cNvPr id="63" name="Shape 1796"/>
            <p:cNvSpPr txBox="1"/>
            <p:nvPr/>
          </p:nvSpPr>
          <p:spPr>
            <a:xfrm>
              <a:off x="386220" y="3869196"/>
              <a:ext cx="4132200" cy="2039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4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Service Provisioning</a:t>
              </a:r>
              <a:endParaRPr sz="1200" dirty="0" smtClean="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engineer pushes approved configuration change to device using script or cut-and-paste into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ssh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engineer validates configuration was properly applied to network.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engineer closes ticket in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ServiceNow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engineer calls/emails customer informing completion of service operation.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endParaRPr sz="1200" dirty="0">
                <a:solidFill>
                  <a:schemeClr val="dk1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36407" y="4242548"/>
              <a:ext cx="4129244" cy="388864"/>
              <a:chOff x="302767" y="3460300"/>
              <a:chExt cx="4129244" cy="388864"/>
            </a:xfrm>
          </p:grpSpPr>
          <p:pic>
            <p:nvPicPr>
              <p:cNvPr id="49" name="Shape 1801" descr="user-2.pn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090089" y="3496217"/>
                <a:ext cx="341922" cy="3419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Shape 180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56079" y="3516421"/>
                <a:ext cx="176867" cy="1768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Shape 1804" descr="email-1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76694" y="3666938"/>
                <a:ext cx="167819" cy="167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Shape 1810"/>
              <p:cNvSpPr/>
              <p:nvPr/>
            </p:nvSpPr>
            <p:spPr>
              <a:xfrm>
                <a:off x="712026" y="3596876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1811"/>
              <p:cNvSpPr/>
              <p:nvPr/>
            </p:nvSpPr>
            <p:spPr>
              <a:xfrm>
                <a:off x="1259876" y="3596876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1812"/>
              <p:cNvSpPr/>
              <p:nvPr/>
            </p:nvSpPr>
            <p:spPr>
              <a:xfrm>
                <a:off x="2317308" y="3596876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1813"/>
              <p:cNvSpPr/>
              <p:nvPr/>
            </p:nvSpPr>
            <p:spPr>
              <a:xfrm>
                <a:off x="3890380" y="3605286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" name="Picture 59" descr="Screen Shot 2018-06-05 at 2.06.19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767" y="3460300"/>
                <a:ext cx="390765" cy="388864"/>
              </a:xfrm>
              <a:prstGeom prst="rect">
                <a:avLst/>
              </a:prstGeom>
            </p:spPr>
          </p:pic>
          <p:grpSp>
            <p:nvGrpSpPr>
              <p:cNvPr id="87" name="Shape 1840"/>
              <p:cNvGrpSpPr/>
              <p:nvPr/>
            </p:nvGrpSpPr>
            <p:grpSpPr>
              <a:xfrm>
                <a:off x="1415796" y="3507508"/>
                <a:ext cx="295660" cy="297947"/>
                <a:chOff x="4589456" y="3446456"/>
                <a:chExt cx="3233744" cy="3233744"/>
              </a:xfrm>
            </p:grpSpPr>
            <p:pic>
              <p:nvPicPr>
                <p:cNvPr id="88" name="Shape 1841" descr="document-2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4589456" y="3446456"/>
                  <a:ext cx="3233744" cy="32337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Shape 1842" descr="gears-2.p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flipH="1">
                  <a:off x="5208818" y="4258010"/>
                  <a:ext cx="1992363" cy="21251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0" name="Shape 1845"/>
              <p:cNvSpPr/>
              <p:nvPr/>
            </p:nvSpPr>
            <p:spPr>
              <a:xfrm>
                <a:off x="3380532" y="360442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Picture 107" descr="git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786" y="3525178"/>
                <a:ext cx="276552" cy="276552"/>
              </a:xfrm>
              <a:prstGeom prst="rect">
                <a:avLst/>
              </a:prstGeom>
            </p:spPr>
          </p:pic>
          <p:pic>
            <p:nvPicPr>
              <p:cNvPr id="109" name="Picture 108" descr="ssh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5379" y="3515919"/>
                <a:ext cx="304912" cy="281734"/>
              </a:xfrm>
              <a:prstGeom prst="rect">
                <a:avLst/>
              </a:prstGeom>
            </p:spPr>
          </p:pic>
          <p:grpSp>
            <p:nvGrpSpPr>
              <p:cNvPr id="111" name="Shape 1853"/>
              <p:cNvGrpSpPr/>
              <p:nvPr/>
            </p:nvGrpSpPr>
            <p:grpSpPr>
              <a:xfrm rot="16200000">
                <a:off x="2513990" y="3502630"/>
                <a:ext cx="303471" cy="313226"/>
                <a:chOff x="1310989" y="2276733"/>
                <a:chExt cx="836926" cy="836926"/>
              </a:xfrm>
            </p:grpSpPr>
            <p:sp>
              <p:nvSpPr>
                <p:cNvPr id="112" name="Shape 1854"/>
                <p:cNvSpPr/>
                <p:nvPr/>
              </p:nvSpPr>
              <p:spPr>
                <a:xfrm>
                  <a:off x="1310989" y="2276733"/>
                  <a:ext cx="836926" cy="836926"/>
                </a:xfrm>
                <a:prstGeom prst="ellipse">
                  <a:avLst/>
                </a:prstGeom>
                <a:solidFill>
                  <a:schemeClr val="dk1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13" name="Shape 1855"/>
                <p:cNvSpPr/>
                <p:nvPr/>
              </p:nvSpPr>
              <p:spPr>
                <a:xfrm>
                  <a:off x="1390000" y="2569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14" name="Shape 1856"/>
                <p:cNvSpPr/>
                <p:nvPr/>
              </p:nvSpPr>
              <p:spPr>
                <a:xfrm rot="10800000">
                  <a:off x="1793831" y="2569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15" name="Shape 1857"/>
                <p:cNvSpPr/>
                <p:nvPr/>
              </p:nvSpPr>
              <p:spPr>
                <a:xfrm rot="-5400000">
                  <a:off x="1592377" y="2370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16" name="Shape 1858"/>
                <p:cNvSpPr/>
                <p:nvPr/>
              </p:nvSpPr>
              <p:spPr>
                <a:xfrm rot="5400000">
                  <a:off x="1592377" y="2774203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17" name="Shape 1812"/>
              <p:cNvSpPr/>
              <p:nvPr/>
            </p:nvSpPr>
            <p:spPr>
              <a:xfrm>
                <a:off x="1738018" y="3597873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9" name="Shape 1799" descr="document-1.png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053469" y="3530236"/>
                <a:ext cx="290704" cy="2907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Shape 1845"/>
              <p:cNvSpPr/>
              <p:nvPr/>
            </p:nvSpPr>
            <p:spPr>
              <a:xfrm>
                <a:off x="2876936" y="3605422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Provisioning: State of the art in ESnet5</a:t>
            </a:r>
            <a:endParaRPr lang="en-US" sz="2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66445" y="1109071"/>
            <a:ext cx="4132200" cy="1918992"/>
            <a:chOff x="266445" y="1109071"/>
            <a:chExt cx="4132200" cy="1918992"/>
          </a:xfrm>
        </p:grpSpPr>
        <p:sp>
          <p:nvSpPr>
            <p:cNvPr id="6" name="Shape 1796"/>
            <p:cNvSpPr txBox="1"/>
            <p:nvPr/>
          </p:nvSpPr>
          <p:spPr>
            <a:xfrm>
              <a:off x="266445" y="1109071"/>
              <a:ext cx="4132200" cy="191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CA" sz="14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Service Request</a:t>
              </a:r>
              <a:endParaRPr dirty="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 calls/emails request to 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CA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operations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-C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Change </a:t>
              </a:r>
              <a:r>
                <a:rPr lang="e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request is created 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ServiceNow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a ticket by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operations.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C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Ticket </a:t>
              </a:r>
              <a:r>
                <a:rPr lang="e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assigned to ESnet 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engineer.</a:t>
              </a:r>
              <a:endParaRPr lang="en-CA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 </a:t>
              </a:r>
              <a:r>
                <a:rPr lang="e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 calls/emails user to clarify requirements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 dirty="0">
                <a:solidFill>
                  <a:schemeClr val="dk1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22474" y="1499471"/>
              <a:ext cx="3701982" cy="388864"/>
              <a:chOff x="322474" y="1499471"/>
              <a:chExt cx="3701982" cy="388864"/>
            </a:xfrm>
          </p:grpSpPr>
          <p:pic>
            <p:nvPicPr>
              <p:cNvPr id="7" name="Shape 1797" descr="user-2.pn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22474" y="1526978"/>
                <a:ext cx="341922" cy="3419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1799" descr="document-1.png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009587" y="1552587"/>
                <a:ext cx="290704" cy="290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Shape 1800" descr="engineer-1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557437" y="1520661"/>
                <a:ext cx="354556" cy="3545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Shape 1801" descr="user-2.pn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82534" y="1526978"/>
                <a:ext cx="341922" cy="34192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" name="Shape 1802"/>
              <p:cNvGrpSpPr/>
              <p:nvPr/>
            </p:nvGrpSpPr>
            <p:grpSpPr>
              <a:xfrm>
                <a:off x="3169139" y="1538771"/>
                <a:ext cx="256252" cy="318336"/>
                <a:chOff x="4743409" y="1497555"/>
                <a:chExt cx="256252" cy="318336"/>
              </a:xfrm>
            </p:grpSpPr>
            <p:pic>
              <p:nvPicPr>
                <p:cNvPr id="22" name="Shape 180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22794" y="1497555"/>
                  <a:ext cx="176867" cy="176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Shape 1804" descr="email-1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743409" y="1648072"/>
                  <a:ext cx="167819" cy="1678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" name="Shape 1805"/>
              <p:cNvGrpSpPr/>
              <p:nvPr/>
            </p:nvGrpSpPr>
            <p:grpSpPr>
              <a:xfrm>
                <a:off x="921542" y="1538771"/>
                <a:ext cx="256252" cy="318336"/>
                <a:chOff x="4743409" y="1497555"/>
                <a:chExt cx="256252" cy="318336"/>
              </a:xfrm>
            </p:grpSpPr>
            <p:pic>
              <p:nvPicPr>
                <p:cNvPr id="20" name="Shape 180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22794" y="1497555"/>
                  <a:ext cx="176867" cy="176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Shape 1807" descr="email-1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743409" y="1648072"/>
                  <a:ext cx="167819" cy="1678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" name="Shape 1808"/>
              <p:cNvSpPr/>
              <p:nvPr/>
            </p:nvSpPr>
            <p:spPr>
              <a:xfrm>
                <a:off x="721830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809"/>
              <p:cNvSpPr/>
              <p:nvPr/>
            </p:nvSpPr>
            <p:spPr>
              <a:xfrm>
                <a:off x="1235228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810"/>
              <p:cNvSpPr/>
              <p:nvPr/>
            </p:nvSpPr>
            <p:spPr>
              <a:xfrm>
                <a:off x="1809875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Shape 1811"/>
              <p:cNvSpPr/>
              <p:nvPr/>
            </p:nvSpPr>
            <p:spPr>
              <a:xfrm>
                <a:off x="2357725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Shape 1812"/>
              <p:cNvSpPr/>
              <p:nvPr/>
            </p:nvSpPr>
            <p:spPr>
              <a:xfrm>
                <a:off x="2969427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Shape 1813"/>
              <p:cNvSpPr/>
              <p:nvPr/>
            </p:nvSpPr>
            <p:spPr>
              <a:xfrm>
                <a:off x="3482825" y="1636047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Picture 23" descr="Screen Shot 2018-06-05 at 2.06.19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616" y="1499471"/>
                <a:ext cx="390765" cy="388864"/>
              </a:xfrm>
              <a:prstGeom prst="rect">
                <a:avLst/>
              </a:prstGeom>
            </p:spPr>
          </p:pic>
        </p:grpSp>
      </p:grpSp>
      <p:grpSp>
        <p:nvGrpSpPr>
          <p:cNvPr id="123" name="Group 122"/>
          <p:cNvGrpSpPr/>
          <p:nvPr/>
        </p:nvGrpSpPr>
        <p:grpSpPr>
          <a:xfrm>
            <a:off x="4472566" y="1147631"/>
            <a:ext cx="4132200" cy="3428107"/>
            <a:chOff x="4783744" y="1021461"/>
            <a:chExt cx="4132200" cy="3428107"/>
          </a:xfrm>
        </p:grpSpPr>
        <p:sp>
          <p:nvSpPr>
            <p:cNvPr id="45" name="Shape 1796"/>
            <p:cNvSpPr txBox="1"/>
            <p:nvPr/>
          </p:nvSpPr>
          <p:spPr>
            <a:xfrm>
              <a:off x="4783744" y="1101655"/>
              <a:ext cx="4132200" cy="3347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4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Service Planning</a:t>
              </a:r>
              <a:endParaRPr sz="1200" dirty="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engineer determines policies applicable to service request.</a:t>
              </a:r>
            </a:p>
            <a:p>
              <a:pPr marL="342900" lvl="0" indent="-342900"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engineer </a:t>
              </a:r>
              <a:r>
                <a:rPr lang="en-CA" sz="1200" dirty="0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designs the service, determining if 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sufficient resources are available to satisfy the request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-C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new physical connectivity is required the ticket is routed to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planning team.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C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342900"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ESnet</a:t>
              </a:r>
              <a:r>
                <a:rPr lang="en-CA" sz="1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engineer </a:t>
              </a:r>
              <a:r>
                <a:rPr lang="en-CA" sz="1200" dirty="0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provisions service information within ESDB (inventory system)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-CA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ESnet </a:t>
              </a:r>
              <a:r>
                <a:rPr lang="e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 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generates new device configuration from ESDB using scripts.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Pull request containing configuration change is submitted to </a:t>
              </a:r>
              <a:r>
                <a:rPr lang="en-CA" sz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git</a:t>
              </a: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review</a:t>
              </a:r>
              <a:r>
                <a:rPr lang="en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-C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AutoNum type="arabicPeriod"/>
              </a:pPr>
              <a:r>
                <a:rPr lang="en-CA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Peer review of configuration changes - accepts or rejects pull request based on correctness.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195649" y="1021461"/>
              <a:ext cx="3432659" cy="852045"/>
              <a:chOff x="452293" y="3822419"/>
              <a:chExt cx="3432659" cy="852045"/>
            </a:xfrm>
          </p:grpSpPr>
          <p:pic>
            <p:nvPicPr>
              <p:cNvPr id="64" name="Picture 63" descr="Screen Shot 2018-06-05 at 2.06.19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93" y="4285600"/>
                <a:ext cx="390765" cy="388864"/>
              </a:xfrm>
              <a:prstGeom prst="rect">
                <a:avLst/>
              </a:prstGeom>
            </p:spPr>
          </p:pic>
          <p:sp>
            <p:nvSpPr>
              <p:cNvPr id="65" name="Shape 1808"/>
              <p:cNvSpPr/>
              <p:nvPr/>
            </p:nvSpPr>
            <p:spPr>
              <a:xfrm>
                <a:off x="850010" y="441376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Picture 65" descr="policy_4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045" y="4303847"/>
                <a:ext cx="346520" cy="351797"/>
              </a:xfrm>
              <a:prstGeom prst="rect">
                <a:avLst/>
              </a:prstGeom>
            </p:spPr>
          </p:pic>
          <p:sp>
            <p:nvSpPr>
              <p:cNvPr id="67" name="Shape 1809"/>
              <p:cNvSpPr/>
              <p:nvPr/>
            </p:nvSpPr>
            <p:spPr>
              <a:xfrm>
                <a:off x="1397048" y="4422175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" name="Shape 1836"/>
              <p:cNvGrpSpPr/>
              <p:nvPr/>
            </p:nvGrpSpPr>
            <p:grpSpPr>
              <a:xfrm>
                <a:off x="1581119" y="4323400"/>
                <a:ext cx="365738" cy="322406"/>
                <a:chOff x="1245282" y="4418257"/>
                <a:chExt cx="449631" cy="344016"/>
              </a:xfrm>
            </p:grpSpPr>
            <p:pic>
              <p:nvPicPr>
                <p:cNvPr id="69" name="Shape 1837" descr="network -2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1245282" y="4456444"/>
                  <a:ext cx="259068" cy="258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" name="Shape 1838" descr="policy-1.png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521289" y="4418257"/>
                  <a:ext cx="166963" cy="1669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1" name="Shape 1839" descr="graph-1.png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 flipH="1">
                  <a:off x="1499080" y="4566440"/>
                  <a:ext cx="195833" cy="1958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2" name="Shape 1811"/>
              <p:cNvSpPr/>
              <p:nvPr/>
            </p:nvSpPr>
            <p:spPr>
              <a:xfrm>
                <a:off x="1678525" y="415301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" name="Picture 73" descr="download.jpe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246" y="3852367"/>
                <a:ext cx="354421" cy="283819"/>
              </a:xfrm>
              <a:prstGeom prst="rect">
                <a:avLst/>
              </a:prstGeom>
            </p:spPr>
          </p:pic>
          <p:sp>
            <p:nvSpPr>
              <p:cNvPr id="75" name="Shape 1810"/>
              <p:cNvSpPr/>
              <p:nvPr/>
            </p:nvSpPr>
            <p:spPr>
              <a:xfrm>
                <a:off x="2005337" y="441376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6" name="Picture 75" descr="ESDBLogo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6654" y="4333179"/>
                <a:ext cx="246047" cy="294922"/>
              </a:xfrm>
              <a:prstGeom prst="rect">
                <a:avLst/>
              </a:prstGeom>
            </p:spPr>
          </p:pic>
          <p:pic>
            <p:nvPicPr>
              <p:cNvPr id="77" name="Picture 76" descr="script.jpe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037" y="4331811"/>
                <a:ext cx="298981" cy="276253"/>
              </a:xfrm>
              <a:prstGeom prst="rect">
                <a:avLst/>
              </a:prstGeom>
            </p:spPr>
          </p:pic>
          <p:sp>
            <p:nvSpPr>
              <p:cNvPr id="78" name="Shape 1810"/>
              <p:cNvSpPr/>
              <p:nvPr/>
            </p:nvSpPr>
            <p:spPr>
              <a:xfrm>
                <a:off x="2477325" y="4414762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Shape 1810"/>
              <p:cNvSpPr/>
              <p:nvPr/>
            </p:nvSpPr>
            <p:spPr>
              <a:xfrm>
                <a:off x="2913639" y="441376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0" name="Picture 79" descr="git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8137" y="4331663"/>
                <a:ext cx="276552" cy="276552"/>
              </a:xfrm>
              <a:prstGeom prst="rect">
                <a:avLst/>
              </a:prstGeom>
            </p:spPr>
          </p:pic>
          <p:sp>
            <p:nvSpPr>
              <p:cNvPr id="82" name="Shape 1813"/>
              <p:cNvSpPr/>
              <p:nvPr/>
            </p:nvSpPr>
            <p:spPr>
              <a:xfrm>
                <a:off x="3392339" y="441376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3" name="Picture 82" descr="approved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976" y="4331809"/>
                <a:ext cx="304976" cy="297884"/>
              </a:xfrm>
              <a:prstGeom prst="rect">
                <a:avLst/>
              </a:prstGeom>
            </p:spPr>
          </p:pic>
          <p:sp>
            <p:nvSpPr>
              <p:cNvPr id="84" name="Shape 1811"/>
              <p:cNvSpPr/>
              <p:nvPr/>
            </p:nvSpPr>
            <p:spPr>
              <a:xfrm>
                <a:off x="3142917" y="4170834"/>
                <a:ext cx="142278" cy="1237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5" name="Picture 84" descr="rejected.pn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082" y="3822419"/>
                <a:ext cx="297002" cy="300538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150778" y="2195815"/>
            <a:ext cx="458832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Current service turnaround can take days.  Could we not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07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</a:pPr>
            <a:r>
              <a:rPr lang="en" sz="2000" dirty="0" smtClean="0">
                <a:solidFill>
                  <a:srgbClr val="14274E"/>
                </a:solidFill>
                <a:ea typeface="Calibri"/>
                <a:cs typeface="Calibri"/>
                <a:sym typeface="Calibri"/>
              </a:rPr>
              <a:t>Disjoint set of software components and tools</a:t>
            </a: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endParaRPr lang="en-CA" sz="2000" dirty="0" smtClean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2000" dirty="0" smtClean="0">
                <a:solidFill>
                  <a:srgbClr val="14274E"/>
                </a:solidFill>
                <a:ea typeface="Calibri"/>
                <a:cs typeface="Calibri"/>
                <a:sym typeface="Calibri"/>
              </a:rPr>
              <a:t>Limited network programmability</a:t>
            </a: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endParaRPr lang="en-CA" sz="2000" dirty="0" smtClean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2000" dirty="0" smtClean="0">
                <a:solidFill>
                  <a:srgbClr val="14274E"/>
                </a:solidFill>
                <a:ea typeface="Calibri"/>
                <a:cs typeface="Calibri"/>
                <a:sym typeface="Calibri"/>
              </a:rPr>
              <a:t>Ad Hoc data collection</a:t>
            </a:r>
            <a:endParaRPr lang="en-CA" sz="2000" dirty="0" smtClean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endParaRPr lang="en-CA" sz="2000" dirty="0" smtClean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" sz="2000" dirty="0" smtClean="0">
                <a:solidFill>
                  <a:srgbClr val="14274E"/>
                </a:solidFill>
                <a:ea typeface="Calibri"/>
                <a:cs typeface="Calibri"/>
                <a:sym typeface="Calibri"/>
              </a:rPr>
              <a:t>Lack of centralized configuration management</a:t>
            </a:r>
          </a:p>
          <a:p>
            <a:pPr marL="0" lvl="0" indent="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None/>
            </a:pPr>
            <a:endParaRPr lang="en-CA" sz="2000" dirty="0" smtClean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98636"/>
              <a:buFont typeface="Arial"/>
              <a:buChar char="•"/>
            </a:pPr>
            <a:r>
              <a:rPr lang="en-CA" sz="2000" dirty="0" smtClean="0">
                <a:solidFill>
                  <a:srgbClr val="14274E"/>
                </a:solidFill>
                <a:ea typeface="Calibri"/>
                <a:cs typeface="Calibri"/>
                <a:sym typeface="Calibri"/>
              </a:rPr>
              <a:t>Reactive not proactive</a:t>
            </a:r>
            <a:endParaRPr lang="en" sz="2000" dirty="0">
              <a:solidFill>
                <a:srgbClr val="14274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Lessons learned from ESnet5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585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Taking a step forward in ESnet5</a:t>
            </a:r>
            <a:endParaRPr lang="en-US" sz="2800" dirty="0"/>
          </a:p>
        </p:txBody>
      </p:sp>
      <p:pic>
        <p:nvPicPr>
          <p:cNvPr id="2" name="Picture 1" descr="ESnet6 Design Review - Software Architecture - Builder Git prototyp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86" y="765897"/>
            <a:ext cx="6365273" cy="40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schemas.microsoft.com/office/2006/documentManagement/types"/>
    <ds:schemaRef ds:uri="e7019c98-23ef-46f8-8434-cfd3a3bc7393"/>
    <ds:schemaRef ds:uri="http://schemas.microsoft.com/sharepoint/v3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8128</TotalTime>
  <Words>3434</Words>
  <Application>Microsoft Macintosh PowerPoint</Application>
  <PresentationFormat>On-screen Show (16:9)</PresentationFormat>
  <Paragraphs>564</Paragraphs>
  <Slides>24</Slides>
  <Notes>15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GEANT Association</vt:lpstr>
      <vt:lpstr>PowerPoint Presentation</vt:lpstr>
      <vt:lpstr>What is orchestration?</vt:lpstr>
      <vt:lpstr>Science progress will be completely unconstrained by the physical location of instruments, people, computational resources, or data.</vt:lpstr>
      <vt:lpstr>ESnet5: Where we are today</vt:lpstr>
      <vt:lpstr>ESnet5 at a glance</vt:lpstr>
      <vt:lpstr>Tasks and their tools in ESnet5</vt:lpstr>
      <vt:lpstr>Provisioning: State of the art in ESnet5</vt:lpstr>
      <vt:lpstr>Lessons learned from ESnet5</vt:lpstr>
      <vt:lpstr>Taking a step forward in ESnet5</vt:lpstr>
      <vt:lpstr>ESnet6: The road to automation</vt:lpstr>
      <vt:lpstr>ESnet6 “Hollow-Core” network architecture</vt:lpstr>
      <vt:lpstr>Services in ESnet6</vt:lpstr>
      <vt:lpstr>ESnet6 software strategy</vt:lpstr>
      <vt:lpstr>ESnet6 software pillars</vt:lpstr>
      <vt:lpstr>Intelligent Assurance  Monitoring and troubleshooting the network</vt:lpstr>
      <vt:lpstr>Automated Fulfillment  Orchestrating service workflows</vt:lpstr>
      <vt:lpstr>Reactive Analytics  Collecting and analyzing network data</vt:lpstr>
      <vt:lpstr>Adaptive Security  Proactive monitoring of the network</vt:lpstr>
      <vt:lpstr>Architectural “feedback” pattern</vt:lpstr>
      <vt:lpstr>PowerPoint Presentation</vt:lpstr>
      <vt:lpstr>Actors in ESnet</vt:lpstr>
      <vt:lpstr>Guiding design principles</vt:lpstr>
      <vt:lpstr>Netbeam for scalable data and analytics</vt:lpstr>
      <vt:lpstr>ESnet Operations Support System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John MacAuley</cp:lastModifiedBy>
  <cp:revision>189</cp:revision>
  <dcterms:created xsi:type="dcterms:W3CDTF">2015-04-29T14:13:57Z</dcterms:created>
  <dcterms:modified xsi:type="dcterms:W3CDTF">2018-06-12T14:08:43Z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